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9" r:id="rId2"/>
  </p:sldMasterIdLst>
  <p:notesMasterIdLst>
    <p:notesMasterId r:id="rId19"/>
  </p:notesMasterIdLst>
  <p:sldIdLst>
    <p:sldId id="265" r:id="rId3"/>
    <p:sldId id="266" r:id="rId4"/>
    <p:sldId id="277" r:id="rId5"/>
    <p:sldId id="258" r:id="rId6"/>
    <p:sldId id="264" r:id="rId7"/>
    <p:sldId id="260" r:id="rId8"/>
    <p:sldId id="268" r:id="rId9"/>
    <p:sldId id="267" r:id="rId10"/>
    <p:sldId id="269" r:id="rId11"/>
    <p:sldId id="270" r:id="rId12"/>
    <p:sldId id="271" r:id="rId13"/>
    <p:sldId id="272" r:id="rId14"/>
    <p:sldId id="273" r:id="rId15"/>
    <p:sldId id="274" r:id="rId16"/>
    <p:sldId id="275" r:id="rId17"/>
    <p:sldId id="276" r:id="rId18"/>
  </p:sldIdLst>
  <p:sldSz cx="14630400" cy="8229600"/>
  <p:notesSz cx="7104063" cy="10234613"/>
  <p:embeddedFontLst>
    <p:embeddedFont>
      <p:font typeface="Trebuchet MS" panose="020B0603020202020204" pitchFamily="34" charset="0"/>
      <p:regular r:id="rId20"/>
      <p:bold r:id="rId21"/>
      <p:italic r:id="rId22"/>
      <p:boldItalic r:id="rId23"/>
    </p:embeddedFont>
    <p:embeddedFont>
      <p:font typeface="Outfit Extra Bold" panose="020B0604020202020204" charset="0"/>
      <p:regular r:id="rId24"/>
    </p:embeddedFont>
    <p:embeddedFont>
      <p:font typeface="Calibri Light" panose="020F0302020204030204" pitchFamily="34" charset="0"/>
      <p:regular r:id="rId25"/>
      <p:italic r:id="rId26"/>
    </p:embeddedFont>
    <p:embeddedFont>
      <p:font typeface="Arimo" panose="020B0604020202020204" charset="0"/>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19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049" autoAdjust="0"/>
  </p:normalViewPr>
  <p:slideViewPr>
    <p:cSldViewPr snapToGrid="0" snapToObjects="1">
      <p:cViewPr varScale="1">
        <p:scale>
          <a:sx n="54" d="100"/>
          <a:sy n="54" d="100"/>
        </p:scale>
        <p:origin x="520" y="4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876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9348" tIns="34674" rIns="69348" bIns="34674"/>
          <a:lstStyle/>
          <a:p>
            <a:endParaRPr lang="en-US" dirty="0"/>
          </a:p>
        </p:txBody>
      </p:sp>
      <p:sp>
        <p:nvSpPr>
          <p:cNvPr id="4" name="Slide Number Placeholder 3"/>
          <p:cNvSpPr>
            <a:spLocks noGrp="1"/>
          </p:cNvSpPr>
          <p:nvPr>
            <p:ph type="sldNum" sz="quarter" idx="10"/>
          </p:nvPr>
        </p:nvSpPr>
        <p:spPr/>
        <p:txBody>
          <a:bodyPr lIns="69348" tIns="34674" rIns="69348" bIns="34674"/>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9348" tIns="34674" rIns="69348" bIns="34674"/>
          <a:lstStyle/>
          <a:p>
            <a:endParaRPr lang="en-US" dirty="0"/>
          </a:p>
        </p:txBody>
      </p:sp>
      <p:sp>
        <p:nvSpPr>
          <p:cNvPr id="4" name="Slide Number Placeholder 3"/>
          <p:cNvSpPr>
            <a:spLocks noGrp="1"/>
          </p:cNvSpPr>
          <p:nvPr>
            <p:ph type="sldNum" sz="quarter" idx="10"/>
          </p:nvPr>
        </p:nvSpPr>
        <p:spPr/>
        <p:txBody>
          <a:bodyPr lIns="69348" tIns="34674" rIns="69348" bIns="34674"/>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80" b="0"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80" b="1" i="0">
                <a:solidFill>
                  <a:srgbClr val="006FC0"/>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02645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7C2A0B-9021-9FAC-A110-08EC4486A108}"/>
              </a:ext>
            </a:extLst>
          </p:cNvPr>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48FC90BB-08D9-78FE-3617-8AD4F449E2E4}"/>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0422E84C-AA13-8CA9-B62D-78847004E44A}"/>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5" name="Footer Placeholder 4">
            <a:extLst>
              <a:ext uri="{FF2B5EF4-FFF2-40B4-BE49-F238E27FC236}">
                <a16:creationId xmlns:a16="http://schemas.microsoft.com/office/drawing/2014/main" xmlns="" id="{1E8329EC-549D-61CE-D756-1FD5853F7A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C0D03A4-753A-DB58-FEF3-2D8C0357D434}"/>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1402806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62F455-8622-E1EC-6AA6-C972320AC3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33F1B0C-0196-FE9F-D321-67058C5BD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6575767-90D9-B41D-5158-5C2B20E2929B}"/>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5" name="Footer Placeholder 4">
            <a:extLst>
              <a:ext uri="{FF2B5EF4-FFF2-40B4-BE49-F238E27FC236}">
                <a16:creationId xmlns:a16="http://schemas.microsoft.com/office/drawing/2014/main" xmlns="" id="{5051F8B0-9E3E-9CFE-C31D-6ACF0FDE5C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12CC560-AC7F-043C-3D1C-D9727636E3A6}"/>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267290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A78EF0-F4FD-D584-0B40-B3CB615D0189}"/>
              </a:ext>
            </a:extLst>
          </p:cNvPr>
          <p:cNvSpPr>
            <a:spLocks noGrp="1"/>
          </p:cNvSpPr>
          <p:nvPr>
            <p:ph type="title"/>
          </p:nvPr>
        </p:nvSpPr>
        <p:spPr>
          <a:xfrm>
            <a:off x="998538" y="2051050"/>
            <a:ext cx="12619037" cy="3424238"/>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F693849-1B5F-5173-89A3-CDEA75438CAC}"/>
              </a:ext>
            </a:extLst>
          </p:cNvPr>
          <p:cNvSpPr>
            <a:spLocks noGrp="1"/>
          </p:cNvSpPr>
          <p:nvPr>
            <p:ph type="body" idx="1"/>
          </p:nvPr>
        </p:nvSpPr>
        <p:spPr>
          <a:xfrm>
            <a:off x="998538" y="5507038"/>
            <a:ext cx="12619037" cy="18002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E6F9758-3754-D813-E37C-8AC19DD47864}"/>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5" name="Footer Placeholder 4">
            <a:extLst>
              <a:ext uri="{FF2B5EF4-FFF2-40B4-BE49-F238E27FC236}">
                <a16:creationId xmlns:a16="http://schemas.microsoft.com/office/drawing/2014/main" xmlns="" id="{2013931F-9F4A-5946-1E17-73771C0728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BFAB65A-CFDA-96C8-99B5-D91FFAEF6106}"/>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3128086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AFCCB7-614D-2F90-533E-9023F238E1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25DBFE3-C4F8-E5D6-98DA-69A578467861}"/>
              </a:ext>
            </a:extLst>
          </p:cNvPr>
          <p:cNvSpPr>
            <a:spLocks noGrp="1"/>
          </p:cNvSpPr>
          <p:nvPr>
            <p:ph sz="half" idx="1"/>
          </p:nvPr>
        </p:nvSpPr>
        <p:spPr>
          <a:xfrm>
            <a:off x="1006475"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C4F5F8EC-750E-35C9-7154-9144F7AAD529}"/>
              </a:ext>
            </a:extLst>
          </p:cNvPr>
          <p:cNvSpPr>
            <a:spLocks noGrp="1"/>
          </p:cNvSpPr>
          <p:nvPr>
            <p:ph sz="half" idx="2"/>
          </p:nvPr>
        </p:nvSpPr>
        <p:spPr>
          <a:xfrm>
            <a:off x="7391400"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99E68899-8EE5-3742-05EC-6386F0A2EF65}"/>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6" name="Footer Placeholder 5">
            <a:extLst>
              <a:ext uri="{FF2B5EF4-FFF2-40B4-BE49-F238E27FC236}">
                <a16:creationId xmlns:a16="http://schemas.microsoft.com/office/drawing/2014/main" xmlns="" id="{6C73A6EE-6422-E945-AE13-3286B80447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A710F7C-B088-81BF-3868-063D511CA3B9}"/>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3725264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7E2481-032C-68C9-FE87-BFC61E978A9E}"/>
              </a:ext>
            </a:extLst>
          </p:cNvPr>
          <p:cNvSpPr>
            <a:spLocks noGrp="1"/>
          </p:cNvSpPr>
          <p:nvPr>
            <p:ph type="title"/>
          </p:nvPr>
        </p:nvSpPr>
        <p:spPr>
          <a:xfrm>
            <a:off x="1008063" y="438150"/>
            <a:ext cx="12619037" cy="15906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6BE728F-E2DE-70B2-667B-44645B346046}"/>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B235579E-E56B-BCA8-CE11-6219C4D54634}"/>
              </a:ext>
            </a:extLst>
          </p:cNvPr>
          <p:cNvSpPr>
            <a:spLocks noGrp="1"/>
          </p:cNvSpPr>
          <p:nvPr>
            <p:ph sz="half" idx="2"/>
          </p:nvPr>
        </p:nvSpPr>
        <p:spPr>
          <a:xfrm>
            <a:off x="1008063" y="3006725"/>
            <a:ext cx="6189662"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FB369DD4-73CB-20A6-0C8D-57479CB818EA}"/>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2FC9364-64A5-B0BC-DF3F-24E85E23D6EC}"/>
              </a:ext>
            </a:extLst>
          </p:cNvPr>
          <p:cNvSpPr>
            <a:spLocks noGrp="1"/>
          </p:cNvSpPr>
          <p:nvPr>
            <p:ph sz="quarter" idx="4"/>
          </p:nvPr>
        </p:nvSpPr>
        <p:spPr>
          <a:xfrm>
            <a:off x="7407275" y="3006725"/>
            <a:ext cx="6219825"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DC1F65AA-2106-CE8A-C7C5-13421E3F5334}"/>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8" name="Footer Placeholder 7">
            <a:extLst>
              <a:ext uri="{FF2B5EF4-FFF2-40B4-BE49-F238E27FC236}">
                <a16:creationId xmlns:a16="http://schemas.microsoft.com/office/drawing/2014/main" xmlns="" id="{E8701B1F-46FC-C4CE-EA73-F7CCECCD19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C95D6C3C-D620-B19A-D7FD-7F123ECAADD6}"/>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292247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0C4B1A-3D87-42A6-FF1D-5D60243065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0EE4AFC-B42D-5617-8A80-2609B83A1286}"/>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4" name="Footer Placeholder 3">
            <a:extLst>
              <a:ext uri="{FF2B5EF4-FFF2-40B4-BE49-F238E27FC236}">
                <a16:creationId xmlns:a16="http://schemas.microsoft.com/office/drawing/2014/main" xmlns="" id="{9D78C4D6-9BB3-8A43-336B-6023F6287B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666B7B43-60A1-77B3-ABE4-D9A1D96960D6}"/>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996097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147F975-E868-3D07-66C7-ABA33ABA68AF}"/>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3" name="Footer Placeholder 2">
            <a:extLst>
              <a:ext uri="{FF2B5EF4-FFF2-40B4-BE49-F238E27FC236}">
                <a16:creationId xmlns:a16="http://schemas.microsoft.com/office/drawing/2014/main" xmlns="" id="{F94A77BD-7797-2254-088B-A08006F725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0BB3CF2F-4241-FBEA-F23C-5C9BC67E867A}"/>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4201200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69EC48-3EB0-4235-81BC-4564D90F87FD}"/>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341A45D-98C9-0F33-D10F-112549C69C27}"/>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073940EA-F314-099B-D68B-02C9B407324A}"/>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B318C5A-E2DB-F27E-0727-A2FC3315A751}"/>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6" name="Footer Placeholder 5">
            <a:extLst>
              <a:ext uri="{FF2B5EF4-FFF2-40B4-BE49-F238E27FC236}">
                <a16:creationId xmlns:a16="http://schemas.microsoft.com/office/drawing/2014/main" xmlns="" id="{6FEA5633-3B62-BBD8-140A-29440C5185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7535BAA-7B22-06D4-58F8-E747C41CD88D}"/>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742882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F71745-A575-73C3-1B86-9B340F4C85CA}"/>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0E65A793-88B3-8482-4655-55BD403E66A1}"/>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3034D0E6-6C74-1554-5693-8BCA64C837C8}"/>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AA87CFD-164B-1640-D7AE-5F8291BE906D}"/>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6" name="Footer Placeholder 5">
            <a:extLst>
              <a:ext uri="{FF2B5EF4-FFF2-40B4-BE49-F238E27FC236}">
                <a16:creationId xmlns:a16="http://schemas.microsoft.com/office/drawing/2014/main" xmlns="" id="{8730425F-FC93-6B89-F57B-9513352431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4BB89E0-E8B3-282D-E512-2729CF99D9BF}"/>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113043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DA57A-4156-2956-3757-8E48B4E9861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8E61EDD9-6EE3-7595-13EC-44EDC0CA57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1EDF1B5-DE6D-9CA8-4107-2DBAC3F9C2E0}"/>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5" name="Footer Placeholder 4">
            <a:extLst>
              <a:ext uri="{FF2B5EF4-FFF2-40B4-BE49-F238E27FC236}">
                <a16:creationId xmlns:a16="http://schemas.microsoft.com/office/drawing/2014/main" xmlns="" id="{7C2066B4-355B-1D5D-4BBC-8170D5CE35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86A143F-B60C-D57C-365D-15E94A703A9E}"/>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4091151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5AD8108-5F5C-9FF0-B458-C6E8C61B458E}"/>
              </a:ext>
            </a:extLst>
          </p:cNvPr>
          <p:cNvSpPr>
            <a:spLocks noGrp="1"/>
          </p:cNvSpPr>
          <p:nvPr>
            <p:ph type="title" orient="vert"/>
          </p:nvPr>
        </p:nvSpPr>
        <p:spPr>
          <a:xfrm>
            <a:off x="10469563" y="438150"/>
            <a:ext cx="3154362" cy="697388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CA85C32-398D-3D80-E8B2-032685AAE6F7}"/>
              </a:ext>
            </a:extLst>
          </p:cNvPr>
          <p:cNvSpPr>
            <a:spLocks noGrp="1"/>
          </p:cNvSpPr>
          <p:nvPr>
            <p:ph type="body" orient="vert" idx="1"/>
          </p:nvPr>
        </p:nvSpPr>
        <p:spPr>
          <a:xfrm>
            <a:off x="1006475" y="438150"/>
            <a:ext cx="9310688" cy="6973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F01C9C5-5364-DB1C-8653-E4C6E638552D}"/>
              </a:ext>
            </a:extLst>
          </p:cNvPr>
          <p:cNvSpPr>
            <a:spLocks noGrp="1"/>
          </p:cNvSpPr>
          <p:nvPr>
            <p:ph type="dt" sz="half" idx="10"/>
          </p:nvPr>
        </p:nvSpPr>
        <p:spPr/>
        <p:txBody>
          <a:bodyPr/>
          <a:lstStyle/>
          <a:p>
            <a:fld id="{48768668-8B5C-4997-9F91-4A592513BCC7}" type="datetimeFigureOut">
              <a:rPr lang="en-IN" smtClean="0"/>
              <a:t>21-10-2025</a:t>
            </a:fld>
            <a:endParaRPr lang="en-IN"/>
          </a:p>
        </p:txBody>
      </p:sp>
      <p:sp>
        <p:nvSpPr>
          <p:cNvPr id="5" name="Footer Placeholder 4">
            <a:extLst>
              <a:ext uri="{FF2B5EF4-FFF2-40B4-BE49-F238E27FC236}">
                <a16:creationId xmlns:a16="http://schemas.microsoft.com/office/drawing/2014/main" xmlns="" id="{095AFBB4-DBD6-77C8-3204-201C57D2A7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6E5634D-A698-E673-D0E8-6152BBA7141F}"/>
              </a:ext>
            </a:extLst>
          </p:cNvPr>
          <p:cNvSpPr>
            <a:spLocks noGrp="1"/>
          </p:cNvSpPr>
          <p:nvPr>
            <p:ph type="sldNum" sz="quarter" idx="12"/>
          </p:nvPr>
        </p:nvSpPr>
        <p:spPr/>
        <p:txBody>
          <a:bodyPr/>
          <a:lstStyle/>
          <a:p>
            <a:fld id="{6BB4EFFE-CF37-44C9-B217-BBCD8494E760}" type="slidenum">
              <a:rPr lang="en-IN" smtClean="0"/>
              <a:t>‹#›</a:t>
            </a:fld>
            <a:endParaRPr lang="en-IN"/>
          </a:p>
        </p:txBody>
      </p:sp>
    </p:spTree>
    <p:extLst>
      <p:ext uri="{BB962C8B-B14F-4D97-AF65-F5344CB8AC3E}">
        <p14:creationId xmlns:p14="http://schemas.microsoft.com/office/powerpoint/2010/main" val="343066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BC4887F-2BE3-8464-0D7B-3701AC23F4AA}"/>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D133981-BBE1-27E0-FCAE-C9E69A9BA0F2}"/>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C486836-C69A-6E7B-E340-E9F144E6BFD6}"/>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defRPr>
            </a:lvl1pPr>
          </a:lstStyle>
          <a:p>
            <a:fld id="{48768668-8B5C-4997-9F91-4A592513BCC7}" type="datetimeFigureOut">
              <a:rPr lang="en-IN" smtClean="0"/>
              <a:t>21-10-2025</a:t>
            </a:fld>
            <a:endParaRPr lang="en-IN"/>
          </a:p>
        </p:txBody>
      </p:sp>
      <p:sp>
        <p:nvSpPr>
          <p:cNvPr id="5" name="Footer Placeholder 4">
            <a:extLst>
              <a:ext uri="{FF2B5EF4-FFF2-40B4-BE49-F238E27FC236}">
                <a16:creationId xmlns:a16="http://schemas.microsoft.com/office/drawing/2014/main" xmlns="" id="{83F262C4-F75F-0420-D911-6CAFD5DB4A19}"/>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965D3E2C-D30B-C519-CA68-B521AF3FF586}"/>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6BB4EFFE-CF37-44C9-B217-BBCD8494E760}" type="slidenum">
              <a:rPr lang="en-IN" smtClean="0"/>
              <a:t>‹#›</a:t>
            </a:fld>
            <a:endParaRPr lang="en-IN"/>
          </a:p>
        </p:txBody>
      </p:sp>
    </p:spTree>
    <p:extLst>
      <p:ext uri="{BB962C8B-B14F-4D97-AF65-F5344CB8AC3E}">
        <p14:creationId xmlns:p14="http://schemas.microsoft.com/office/powerpoint/2010/main" val="104551339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nvidia.com/en-us/glossary/retrieval-augmented-generation/"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hgs.cx/blog/understanding-agentic-ai-a-deep-dive-into-ai-with-agency/" TargetMode="External"/><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0" y="969484"/>
            <a:ext cx="8152480" cy="1663532"/>
          </a:xfrm>
          <a:prstGeom prst="rect">
            <a:avLst/>
          </a:prstGeom>
        </p:spPr>
        <p:txBody>
          <a:bodyPr vert="horz" wrap="square" lIns="0" tIns="19812" rIns="0" bIns="0" rtlCol="0">
            <a:spAutoFit/>
          </a:bodyPr>
          <a:lstStyle/>
          <a:p>
            <a:pPr marL="15240">
              <a:spcBef>
                <a:spcPts val="156"/>
              </a:spcBef>
            </a:pPr>
            <a:r>
              <a:rPr lang="en-US" sz="5400" b="1" dirty="0">
                <a:solidFill>
                  <a:srgbClr val="231971"/>
                </a:solidFill>
                <a:latin typeface="Outfit Extra Bold" pitchFamily="34" charset="0"/>
                <a:ea typeface="Outfit Extra Bold" pitchFamily="34" charset="-122"/>
                <a:cs typeface="Outfit Extra Bold" pitchFamily="34" charset="-120"/>
              </a:rPr>
              <a:t>What is Agentic AI?</a:t>
            </a:r>
            <a:r>
              <a:rPr lang="en-US" sz="5400" dirty="0"/>
              <a:t/>
            </a:r>
            <a:br>
              <a:rPr lang="en-US" sz="5400" dirty="0"/>
            </a:br>
            <a:endParaRPr spc="66" dirty="0"/>
          </a:p>
        </p:txBody>
      </p:sp>
      <p:sp>
        <p:nvSpPr>
          <p:cNvPr id="3" name="object 3"/>
          <p:cNvSpPr txBox="1"/>
          <p:nvPr/>
        </p:nvSpPr>
        <p:spPr>
          <a:xfrm>
            <a:off x="1101090" y="1985848"/>
            <a:ext cx="7051391" cy="4493666"/>
          </a:xfrm>
          <a:prstGeom prst="rect">
            <a:avLst/>
          </a:prstGeom>
        </p:spPr>
        <p:txBody>
          <a:bodyPr vert="horz" wrap="square" lIns="0" tIns="8382" rIns="0" bIns="0" rtlCol="0">
            <a:spAutoFit/>
          </a:bodyPr>
          <a:lstStyle/>
          <a:p>
            <a:pPr marL="15240" marR="311658" algn="just">
              <a:lnSpc>
                <a:spcPct val="152800"/>
              </a:lnSpc>
              <a:spcBef>
                <a:spcPts val="66"/>
              </a:spcBef>
            </a:pPr>
            <a:r>
              <a:rPr sz="2400" b="1" spc="-12" dirty="0">
                <a:latin typeface="Trebuchet MS"/>
                <a:cs typeface="Trebuchet MS"/>
              </a:rPr>
              <a:t>Agentic</a:t>
            </a:r>
            <a:r>
              <a:rPr sz="2400" b="1" spc="-174" dirty="0">
                <a:latin typeface="Trebuchet MS"/>
                <a:cs typeface="Trebuchet MS"/>
              </a:rPr>
              <a:t> </a:t>
            </a:r>
            <a:r>
              <a:rPr sz="2400" b="1" dirty="0">
                <a:latin typeface="Trebuchet MS"/>
                <a:cs typeface="Trebuchet MS"/>
              </a:rPr>
              <a:t>AI</a:t>
            </a:r>
            <a:r>
              <a:rPr sz="2400" b="1" spc="-126" dirty="0">
                <a:latin typeface="Trebuchet MS"/>
                <a:cs typeface="Trebuchet MS"/>
              </a:rPr>
              <a:t> </a:t>
            </a:r>
            <a:r>
              <a:rPr sz="2400" dirty="0">
                <a:latin typeface="Trebuchet MS"/>
                <a:cs typeface="Trebuchet MS"/>
              </a:rPr>
              <a:t>is</a:t>
            </a:r>
            <a:r>
              <a:rPr sz="2400" spc="-186" dirty="0">
                <a:latin typeface="Trebuchet MS"/>
                <a:cs typeface="Trebuchet MS"/>
              </a:rPr>
              <a:t> </a:t>
            </a:r>
            <a:r>
              <a:rPr sz="2400" dirty="0">
                <a:latin typeface="Trebuchet MS"/>
                <a:cs typeface="Trebuchet MS"/>
              </a:rPr>
              <a:t>a</a:t>
            </a:r>
            <a:r>
              <a:rPr sz="2400" spc="-120" dirty="0">
                <a:latin typeface="Trebuchet MS"/>
                <a:cs typeface="Trebuchet MS"/>
              </a:rPr>
              <a:t> </a:t>
            </a:r>
            <a:r>
              <a:rPr sz="2400" spc="-54" dirty="0">
                <a:latin typeface="Trebuchet MS"/>
                <a:cs typeface="Trebuchet MS"/>
              </a:rPr>
              <a:t>framework</a:t>
            </a:r>
            <a:r>
              <a:rPr sz="2400" spc="-192" dirty="0">
                <a:latin typeface="Trebuchet MS"/>
                <a:cs typeface="Trebuchet MS"/>
              </a:rPr>
              <a:t> </a:t>
            </a:r>
            <a:r>
              <a:rPr sz="2400" spc="-84" dirty="0">
                <a:latin typeface="Trebuchet MS"/>
                <a:cs typeface="Trebuchet MS"/>
              </a:rPr>
              <a:t>for</a:t>
            </a:r>
            <a:r>
              <a:rPr sz="2400" spc="-150" dirty="0">
                <a:latin typeface="Trebuchet MS"/>
                <a:cs typeface="Trebuchet MS"/>
              </a:rPr>
              <a:t> </a:t>
            </a:r>
            <a:r>
              <a:rPr sz="2400" spc="-30" dirty="0">
                <a:latin typeface="Trebuchet MS"/>
                <a:cs typeface="Trebuchet MS"/>
              </a:rPr>
              <a:t>goal-</a:t>
            </a:r>
            <a:r>
              <a:rPr sz="2400" spc="-12" dirty="0">
                <a:latin typeface="Trebuchet MS"/>
                <a:cs typeface="Trebuchet MS"/>
              </a:rPr>
              <a:t>oriented behaviour</a:t>
            </a:r>
            <a:r>
              <a:rPr sz="2400" spc="-264" dirty="0">
                <a:latin typeface="Trebuchet MS"/>
                <a:cs typeface="Trebuchet MS"/>
              </a:rPr>
              <a:t> </a:t>
            </a:r>
            <a:r>
              <a:rPr sz="2400" spc="-12" dirty="0">
                <a:latin typeface="Trebuchet MS"/>
                <a:cs typeface="Trebuchet MS"/>
              </a:rPr>
              <a:t>under</a:t>
            </a:r>
            <a:r>
              <a:rPr sz="2400" spc="-186" dirty="0">
                <a:latin typeface="Trebuchet MS"/>
                <a:cs typeface="Trebuchet MS"/>
              </a:rPr>
              <a:t> </a:t>
            </a:r>
            <a:r>
              <a:rPr sz="2400" spc="-24" dirty="0">
                <a:latin typeface="Trebuchet MS"/>
                <a:cs typeface="Trebuchet MS"/>
              </a:rPr>
              <a:t>limited</a:t>
            </a:r>
            <a:r>
              <a:rPr sz="2400" spc="-186" dirty="0">
                <a:latin typeface="Trebuchet MS"/>
                <a:cs typeface="Trebuchet MS"/>
              </a:rPr>
              <a:t> </a:t>
            </a:r>
            <a:r>
              <a:rPr sz="2400" dirty="0">
                <a:latin typeface="Trebuchet MS"/>
                <a:cs typeface="Trebuchet MS"/>
              </a:rPr>
              <a:t>supervision,</a:t>
            </a:r>
            <a:r>
              <a:rPr sz="2400" spc="-216" dirty="0">
                <a:latin typeface="Trebuchet MS"/>
                <a:cs typeface="Trebuchet MS"/>
              </a:rPr>
              <a:t> </a:t>
            </a:r>
            <a:r>
              <a:rPr sz="2400" spc="-60" dirty="0">
                <a:latin typeface="Trebuchet MS"/>
                <a:cs typeface="Trebuchet MS"/>
              </a:rPr>
              <a:t>built</a:t>
            </a:r>
            <a:r>
              <a:rPr sz="2400" spc="-216" dirty="0">
                <a:latin typeface="Trebuchet MS"/>
                <a:cs typeface="Trebuchet MS"/>
              </a:rPr>
              <a:t> </a:t>
            </a:r>
            <a:r>
              <a:rPr sz="2400" spc="-12" dirty="0">
                <a:latin typeface="Trebuchet MS"/>
                <a:cs typeface="Trebuchet MS"/>
              </a:rPr>
              <a:t>around </a:t>
            </a:r>
            <a:r>
              <a:rPr sz="2400" dirty="0">
                <a:latin typeface="Trebuchet MS"/>
                <a:cs typeface="Trebuchet MS"/>
              </a:rPr>
              <a:t>autonomous</a:t>
            </a:r>
            <a:r>
              <a:rPr sz="2400" spc="90" dirty="0">
                <a:latin typeface="Trebuchet MS"/>
                <a:cs typeface="Trebuchet MS"/>
              </a:rPr>
              <a:t> </a:t>
            </a:r>
            <a:r>
              <a:rPr sz="2400" spc="-24" dirty="0">
                <a:latin typeface="Trebuchet MS"/>
                <a:cs typeface="Trebuchet MS"/>
              </a:rPr>
              <a:t>AI</a:t>
            </a:r>
            <a:r>
              <a:rPr sz="2400" spc="24" dirty="0">
                <a:latin typeface="Trebuchet MS"/>
                <a:cs typeface="Trebuchet MS"/>
              </a:rPr>
              <a:t> </a:t>
            </a:r>
            <a:r>
              <a:rPr sz="2400" spc="-12" dirty="0">
                <a:latin typeface="Trebuchet MS"/>
                <a:cs typeface="Trebuchet MS"/>
              </a:rPr>
              <a:t>agents.</a:t>
            </a:r>
            <a:endParaRPr sz="2400" dirty="0">
              <a:latin typeface="Trebuchet MS"/>
              <a:cs typeface="Trebuchet MS"/>
            </a:endParaRPr>
          </a:p>
          <a:p>
            <a:pPr algn="just">
              <a:spcBef>
                <a:spcPts val="1812"/>
              </a:spcBef>
            </a:pPr>
            <a:endParaRPr sz="2400" dirty="0">
              <a:latin typeface="Trebuchet MS"/>
              <a:cs typeface="Trebuchet MS"/>
            </a:endParaRPr>
          </a:p>
          <a:p>
            <a:pPr marL="15240" marR="6096" algn="just">
              <a:lnSpc>
                <a:spcPct val="153300"/>
              </a:lnSpc>
            </a:pPr>
            <a:r>
              <a:rPr sz="2400" dirty="0">
                <a:latin typeface="Trebuchet MS"/>
                <a:cs typeface="Trebuchet MS"/>
              </a:rPr>
              <a:t>In</a:t>
            </a:r>
            <a:r>
              <a:rPr sz="2400" spc="-120" dirty="0">
                <a:latin typeface="Trebuchet MS"/>
                <a:cs typeface="Trebuchet MS"/>
              </a:rPr>
              <a:t> </a:t>
            </a:r>
            <a:r>
              <a:rPr sz="2400" spc="-60" dirty="0">
                <a:latin typeface="Trebuchet MS"/>
                <a:cs typeface="Trebuchet MS"/>
              </a:rPr>
              <a:t>multi-</a:t>
            </a:r>
            <a:r>
              <a:rPr sz="2400" spc="-48" dirty="0">
                <a:latin typeface="Trebuchet MS"/>
                <a:cs typeface="Trebuchet MS"/>
              </a:rPr>
              <a:t>agent</a:t>
            </a:r>
            <a:r>
              <a:rPr sz="2400" spc="-54" dirty="0">
                <a:latin typeface="Trebuchet MS"/>
                <a:cs typeface="Trebuchet MS"/>
              </a:rPr>
              <a:t> </a:t>
            </a:r>
            <a:r>
              <a:rPr sz="2400" dirty="0">
                <a:latin typeface="Trebuchet MS"/>
                <a:cs typeface="Trebuchet MS"/>
              </a:rPr>
              <a:t>systems,</a:t>
            </a:r>
            <a:r>
              <a:rPr sz="2400" spc="-156" dirty="0">
                <a:latin typeface="Trebuchet MS"/>
                <a:cs typeface="Trebuchet MS"/>
              </a:rPr>
              <a:t> </a:t>
            </a:r>
            <a:r>
              <a:rPr sz="2400" dirty="0">
                <a:latin typeface="Trebuchet MS"/>
                <a:cs typeface="Trebuchet MS"/>
              </a:rPr>
              <a:t>each</a:t>
            </a:r>
            <a:r>
              <a:rPr sz="2400" spc="-114" dirty="0">
                <a:latin typeface="Trebuchet MS"/>
                <a:cs typeface="Trebuchet MS"/>
              </a:rPr>
              <a:t> </a:t>
            </a:r>
            <a:r>
              <a:rPr sz="2400" spc="-42" dirty="0">
                <a:latin typeface="Trebuchet MS"/>
                <a:cs typeface="Trebuchet MS"/>
              </a:rPr>
              <a:t>agent</a:t>
            </a:r>
            <a:r>
              <a:rPr sz="2400" spc="-54" dirty="0">
                <a:latin typeface="Trebuchet MS"/>
                <a:cs typeface="Trebuchet MS"/>
              </a:rPr>
              <a:t> </a:t>
            </a:r>
            <a:r>
              <a:rPr sz="2400" dirty="0">
                <a:latin typeface="Trebuchet MS"/>
                <a:cs typeface="Trebuchet MS"/>
              </a:rPr>
              <a:t>is</a:t>
            </a:r>
            <a:r>
              <a:rPr sz="2400" spc="-132" dirty="0">
                <a:latin typeface="Trebuchet MS"/>
                <a:cs typeface="Trebuchet MS"/>
              </a:rPr>
              <a:t> </a:t>
            </a:r>
            <a:r>
              <a:rPr sz="2400" dirty="0">
                <a:latin typeface="Trebuchet MS"/>
                <a:cs typeface="Trebuchet MS"/>
              </a:rPr>
              <a:t>responsible</a:t>
            </a:r>
            <a:r>
              <a:rPr sz="2400" spc="-156" dirty="0">
                <a:latin typeface="Trebuchet MS"/>
                <a:cs typeface="Trebuchet MS"/>
              </a:rPr>
              <a:t> </a:t>
            </a:r>
            <a:r>
              <a:rPr sz="2400" spc="-30" dirty="0">
                <a:latin typeface="Trebuchet MS"/>
                <a:cs typeface="Trebuchet MS"/>
              </a:rPr>
              <a:t>for </a:t>
            </a:r>
            <a:r>
              <a:rPr sz="2400" dirty="0">
                <a:latin typeface="Trebuchet MS"/>
                <a:cs typeface="Trebuchet MS"/>
              </a:rPr>
              <a:t>a</a:t>
            </a:r>
            <a:r>
              <a:rPr sz="2400" spc="-144" dirty="0">
                <a:latin typeface="Trebuchet MS"/>
                <a:cs typeface="Trebuchet MS"/>
              </a:rPr>
              <a:t> </a:t>
            </a:r>
            <a:r>
              <a:rPr sz="2400" dirty="0">
                <a:latin typeface="Trebuchet MS"/>
                <a:cs typeface="Trebuchet MS"/>
              </a:rPr>
              <a:t>specific</a:t>
            </a:r>
            <a:r>
              <a:rPr sz="2400" spc="-114" dirty="0">
                <a:latin typeface="Trebuchet MS"/>
                <a:cs typeface="Trebuchet MS"/>
              </a:rPr>
              <a:t> </a:t>
            </a:r>
            <a:r>
              <a:rPr sz="2400" dirty="0">
                <a:latin typeface="Trebuchet MS"/>
                <a:cs typeface="Trebuchet MS"/>
              </a:rPr>
              <a:t>subtask,</a:t>
            </a:r>
            <a:r>
              <a:rPr sz="2400" spc="-126" dirty="0">
                <a:latin typeface="Trebuchet MS"/>
                <a:cs typeface="Trebuchet MS"/>
              </a:rPr>
              <a:t> </a:t>
            </a:r>
            <a:r>
              <a:rPr sz="2400" spc="-36" dirty="0">
                <a:latin typeface="Trebuchet MS"/>
                <a:cs typeface="Trebuchet MS"/>
              </a:rPr>
              <a:t>collaborating</a:t>
            </a:r>
            <a:r>
              <a:rPr sz="2400" spc="-198" dirty="0">
                <a:latin typeface="Trebuchet MS"/>
                <a:cs typeface="Trebuchet MS"/>
              </a:rPr>
              <a:t> </a:t>
            </a:r>
            <a:r>
              <a:rPr sz="2400" spc="-48" dirty="0">
                <a:latin typeface="Trebuchet MS"/>
                <a:cs typeface="Trebuchet MS"/>
              </a:rPr>
              <a:t>or</a:t>
            </a:r>
            <a:r>
              <a:rPr sz="2400" spc="-162" dirty="0">
                <a:latin typeface="Trebuchet MS"/>
                <a:cs typeface="Trebuchet MS"/>
              </a:rPr>
              <a:t> </a:t>
            </a:r>
            <a:r>
              <a:rPr sz="2400" spc="-12" dirty="0">
                <a:latin typeface="Trebuchet MS"/>
                <a:cs typeface="Trebuchet MS"/>
              </a:rPr>
              <a:t>coordinating</a:t>
            </a:r>
            <a:r>
              <a:rPr sz="2400" spc="642" dirty="0">
                <a:latin typeface="Trebuchet MS"/>
                <a:cs typeface="Trebuchet MS"/>
              </a:rPr>
              <a:t> </a:t>
            </a:r>
            <a:r>
              <a:rPr sz="2400" spc="-72" dirty="0">
                <a:latin typeface="Trebuchet MS"/>
                <a:cs typeface="Trebuchet MS"/>
              </a:rPr>
              <a:t>with</a:t>
            </a:r>
            <a:r>
              <a:rPr sz="2400" spc="-216" dirty="0">
                <a:latin typeface="Trebuchet MS"/>
                <a:cs typeface="Trebuchet MS"/>
              </a:rPr>
              <a:t> </a:t>
            </a:r>
            <a:r>
              <a:rPr sz="2400" spc="-12" dirty="0">
                <a:latin typeface="Trebuchet MS"/>
                <a:cs typeface="Trebuchet MS"/>
              </a:rPr>
              <a:t>others</a:t>
            </a:r>
            <a:r>
              <a:rPr sz="2400" spc="-222" dirty="0">
                <a:latin typeface="Trebuchet MS"/>
                <a:cs typeface="Trebuchet MS"/>
              </a:rPr>
              <a:t> </a:t>
            </a:r>
            <a:r>
              <a:rPr sz="2400" spc="-90" dirty="0">
                <a:latin typeface="Trebuchet MS"/>
                <a:cs typeface="Trebuchet MS"/>
              </a:rPr>
              <a:t>to</a:t>
            </a:r>
            <a:r>
              <a:rPr sz="2400" spc="-162" dirty="0">
                <a:latin typeface="Trebuchet MS"/>
                <a:cs typeface="Trebuchet MS"/>
              </a:rPr>
              <a:t> </a:t>
            </a:r>
            <a:r>
              <a:rPr sz="2400" spc="-12" dirty="0">
                <a:latin typeface="Trebuchet MS"/>
                <a:cs typeface="Trebuchet MS"/>
              </a:rPr>
              <a:t>collectively</a:t>
            </a:r>
            <a:r>
              <a:rPr sz="2400" spc="-156" dirty="0">
                <a:latin typeface="Trebuchet MS"/>
                <a:cs typeface="Trebuchet MS"/>
              </a:rPr>
              <a:t> </a:t>
            </a:r>
            <a:r>
              <a:rPr sz="2400" spc="-24" dirty="0">
                <a:latin typeface="Trebuchet MS"/>
                <a:cs typeface="Trebuchet MS"/>
              </a:rPr>
              <a:t>achieve</a:t>
            </a:r>
            <a:r>
              <a:rPr sz="2400" spc="-114" dirty="0">
                <a:latin typeface="Trebuchet MS"/>
                <a:cs typeface="Trebuchet MS"/>
              </a:rPr>
              <a:t> </a:t>
            </a:r>
            <a:r>
              <a:rPr sz="2400" spc="-66" dirty="0">
                <a:latin typeface="Trebuchet MS"/>
                <a:cs typeface="Trebuchet MS"/>
              </a:rPr>
              <a:t>the</a:t>
            </a:r>
            <a:r>
              <a:rPr sz="2400" spc="-245" dirty="0">
                <a:latin typeface="Trebuchet MS"/>
                <a:cs typeface="Trebuchet MS"/>
              </a:rPr>
              <a:t> </a:t>
            </a:r>
            <a:r>
              <a:rPr sz="2400" spc="-12" dirty="0">
                <a:latin typeface="Trebuchet MS"/>
                <a:cs typeface="Trebuchet MS"/>
              </a:rPr>
              <a:t>overall objective.</a:t>
            </a:r>
            <a:endParaRPr sz="2400" dirty="0">
              <a:latin typeface="Trebuchet MS"/>
              <a:cs typeface="Trebuchet MS"/>
            </a:endParaRPr>
          </a:p>
        </p:txBody>
      </p:sp>
      <p:pic>
        <p:nvPicPr>
          <p:cNvPr id="4" name="object 4"/>
          <p:cNvPicPr/>
          <p:nvPr/>
        </p:nvPicPr>
        <p:blipFill>
          <a:blip r:embed="rId2" cstate="print"/>
          <a:stretch>
            <a:fillRect/>
          </a:stretch>
        </p:blipFill>
        <p:spPr>
          <a:xfrm>
            <a:off x="11084216" y="1972292"/>
            <a:ext cx="1068756" cy="953890"/>
          </a:xfrm>
          <a:prstGeom prst="rect">
            <a:avLst/>
          </a:prstGeom>
        </p:spPr>
      </p:pic>
      <p:grpSp>
        <p:nvGrpSpPr>
          <p:cNvPr id="5" name="object 5"/>
          <p:cNvGrpSpPr/>
          <p:nvPr/>
        </p:nvGrpSpPr>
        <p:grpSpPr>
          <a:xfrm>
            <a:off x="9975507" y="3234690"/>
            <a:ext cx="3492246" cy="3006852"/>
            <a:chOff x="8312922" y="2695575"/>
            <a:chExt cx="2910205" cy="2505710"/>
          </a:xfrm>
        </p:grpSpPr>
        <p:pic>
          <p:nvPicPr>
            <p:cNvPr id="6" name="object 6"/>
            <p:cNvPicPr/>
            <p:nvPr/>
          </p:nvPicPr>
          <p:blipFill>
            <a:blip r:embed="rId2" cstate="print"/>
            <a:stretch>
              <a:fillRect/>
            </a:stretch>
          </p:blipFill>
          <p:spPr>
            <a:xfrm>
              <a:off x="8312922" y="4386777"/>
              <a:ext cx="890630" cy="794908"/>
            </a:xfrm>
            <a:prstGeom prst="rect">
              <a:avLst/>
            </a:prstGeom>
          </p:spPr>
        </p:pic>
        <p:pic>
          <p:nvPicPr>
            <p:cNvPr id="7" name="object 7"/>
            <p:cNvPicPr/>
            <p:nvPr/>
          </p:nvPicPr>
          <p:blipFill>
            <a:blip r:embed="rId2" cstate="print"/>
            <a:stretch>
              <a:fillRect/>
            </a:stretch>
          </p:blipFill>
          <p:spPr>
            <a:xfrm>
              <a:off x="10332222" y="4405827"/>
              <a:ext cx="890630" cy="794908"/>
            </a:xfrm>
            <a:prstGeom prst="rect">
              <a:avLst/>
            </a:prstGeom>
          </p:spPr>
        </p:pic>
        <p:pic>
          <p:nvPicPr>
            <p:cNvPr id="8" name="object 8"/>
            <p:cNvPicPr/>
            <p:nvPr/>
          </p:nvPicPr>
          <p:blipFill>
            <a:blip r:embed="rId3" cstate="print"/>
            <a:stretch>
              <a:fillRect/>
            </a:stretch>
          </p:blipFill>
          <p:spPr>
            <a:xfrm>
              <a:off x="8839199" y="2695575"/>
              <a:ext cx="1685925" cy="1695450"/>
            </a:xfrm>
            <a:prstGeom prst="rect">
              <a:avLst/>
            </a:prstGeom>
          </p:spPr>
        </p:pic>
      </p:grpSp>
      <p:pic>
        <p:nvPicPr>
          <p:cNvPr id="9" name="object 9"/>
          <p:cNvPicPr/>
          <p:nvPr/>
        </p:nvPicPr>
        <p:blipFill>
          <a:blip r:embed="rId2" cstate="print"/>
          <a:stretch>
            <a:fillRect/>
          </a:stretch>
        </p:blipFill>
        <p:spPr>
          <a:xfrm>
            <a:off x="12855660" y="3138152"/>
            <a:ext cx="1057738" cy="953890"/>
          </a:xfrm>
          <a:prstGeom prst="rect">
            <a:avLst/>
          </a:prstGeom>
        </p:spPr>
      </p:pic>
      <p:pic>
        <p:nvPicPr>
          <p:cNvPr id="10" name="object 10"/>
          <p:cNvPicPr/>
          <p:nvPr/>
        </p:nvPicPr>
        <p:blipFill>
          <a:blip r:embed="rId4" cstate="print"/>
          <a:stretch>
            <a:fillRect/>
          </a:stretch>
        </p:blipFill>
        <p:spPr>
          <a:xfrm>
            <a:off x="9405418" y="3178672"/>
            <a:ext cx="985921" cy="8614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C4EE97-2383-0B73-4601-4BD9827C080E}"/>
              </a:ext>
            </a:extLst>
          </p:cNvPr>
          <p:cNvSpPr>
            <a:spLocks noGrp="1"/>
          </p:cNvSpPr>
          <p:nvPr>
            <p:ph type="title"/>
          </p:nvPr>
        </p:nvSpPr>
        <p:spPr>
          <a:xfrm>
            <a:off x="1006475" y="0"/>
            <a:ext cx="12617450" cy="2028825"/>
          </a:xfrm>
        </p:spPr>
        <p:txBody>
          <a:bodyPr/>
          <a:lstStyle/>
          <a:p>
            <a:pPr algn="ctr"/>
            <a:r>
              <a:rPr lang="en-IN" b="1" dirty="0">
                <a:solidFill>
                  <a:srgbClr val="002060"/>
                </a:solidFill>
                <a:latin typeface="Outfit Extra Bold" panose="020B0604020202020204" charset="0"/>
              </a:rPr>
              <a:t>Agentic AI in Finance</a:t>
            </a:r>
            <a:endParaRPr lang="en-IN" dirty="0"/>
          </a:p>
        </p:txBody>
      </p:sp>
      <p:sp>
        <p:nvSpPr>
          <p:cNvPr id="3" name="Content Placeholder 2">
            <a:extLst>
              <a:ext uri="{FF2B5EF4-FFF2-40B4-BE49-F238E27FC236}">
                <a16:creationId xmlns:a16="http://schemas.microsoft.com/office/drawing/2014/main" xmlns="" id="{78BFE649-6CC0-8340-714D-DD59A545A85B}"/>
              </a:ext>
            </a:extLst>
          </p:cNvPr>
          <p:cNvSpPr>
            <a:spLocks noGrp="1"/>
          </p:cNvSpPr>
          <p:nvPr>
            <p:ph sz="half" idx="1"/>
          </p:nvPr>
        </p:nvSpPr>
        <p:spPr>
          <a:xfrm>
            <a:off x="1047428" y="1701478"/>
            <a:ext cx="6973828" cy="6069136"/>
          </a:xfrm>
        </p:spPr>
        <p:txBody>
          <a:bodyPr/>
          <a:lstStyle/>
          <a:p>
            <a:r>
              <a:rPr lang="en-IN" b="1" dirty="0"/>
              <a:t>Related Work (Deshpande et al.[5] ):</a:t>
            </a:r>
          </a:p>
          <a:p>
            <a:pPr marL="0" indent="0">
              <a:buNone/>
            </a:pPr>
            <a:endParaRPr lang="en-IN" b="1" dirty="0"/>
          </a:p>
          <a:p>
            <a:endParaRPr lang="en-IN" b="1" dirty="0"/>
          </a:p>
          <a:p>
            <a:endParaRPr lang="en-IN" b="1" dirty="0"/>
          </a:p>
          <a:p>
            <a:endParaRPr lang="en-IN" b="1" dirty="0"/>
          </a:p>
          <a:p>
            <a:endParaRPr lang="en-IN" b="1" dirty="0"/>
          </a:p>
          <a:p>
            <a:endParaRPr lang="en-IN" b="1" dirty="0"/>
          </a:p>
          <a:p>
            <a:r>
              <a:rPr lang="en-IN" b="1" dirty="0"/>
              <a:t>Research gap:</a:t>
            </a:r>
          </a:p>
          <a:p>
            <a:endParaRPr lang="en-IN" dirty="0"/>
          </a:p>
        </p:txBody>
      </p:sp>
      <p:pic>
        <p:nvPicPr>
          <p:cNvPr id="6" name="Content Placeholder 5">
            <a:extLst>
              <a:ext uri="{FF2B5EF4-FFF2-40B4-BE49-F238E27FC236}">
                <a16:creationId xmlns:a16="http://schemas.microsoft.com/office/drawing/2014/main" xmlns="" id="{E642875A-4D78-5E67-8D14-ED79AF7A64B3}"/>
              </a:ext>
            </a:extLst>
          </p:cNvPr>
          <p:cNvPicPr>
            <a:picLocks noGrp="1" noChangeAspect="1"/>
          </p:cNvPicPr>
          <p:nvPr>
            <p:ph sz="half" idx="2"/>
          </p:nvPr>
        </p:nvPicPr>
        <p:blipFill>
          <a:blip r:embed="rId2"/>
          <a:stretch>
            <a:fillRect/>
          </a:stretch>
        </p:blipFill>
        <p:spPr>
          <a:xfrm>
            <a:off x="8588414" y="2028825"/>
            <a:ext cx="4664599" cy="5221288"/>
          </a:xfrm>
        </p:spPr>
      </p:pic>
      <p:sp>
        <p:nvSpPr>
          <p:cNvPr id="7" name="TextBox 6">
            <a:extLst>
              <a:ext uri="{FF2B5EF4-FFF2-40B4-BE49-F238E27FC236}">
                <a16:creationId xmlns:a16="http://schemas.microsoft.com/office/drawing/2014/main" xmlns="" id="{1B76A2F3-097F-5F5B-E798-25659E17AB13}"/>
              </a:ext>
            </a:extLst>
          </p:cNvPr>
          <p:cNvSpPr txBox="1"/>
          <p:nvPr/>
        </p:nvSpPr>
        <p:spPr>
          <a:xfrm>
            <a:off x="1220864" y="2160642"/>
            <a:ext cx="6713317"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Developed autonomous financial agents for fraud detection, market forecasting, and portfolio management.</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Applied machine learning algorithms for real-time analytics and predictive modelling.</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Used optimization techniques for portfolio rebalancing under market volatility.</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Highlighted operational benefits through automation of decision-making in finance.</a:t>
            </a:r>
            <a:endParaRPr lang="en-IN" dirty="0"/>
          </a:p>
        </p:txBody>
      </p:sp>
      <p:sp>
        <p:nvSpPr>
          <p:cNvPr id="8" name="TextBox 7">
            <a:extLst>
              <a:ext uri="{FF2B5EF4-FFF2-40B4-BE49-F238E27FC236}">
                <a16:creationId xmlns:a16="http://schemas.microsoft.com/office/drawing/2014/main" xmlns="" id="{5F91CCC2-C7DA-1F5D-CCE7-9F35D8FF18BC}"/>
              </a:ext>
            </a:extLst>
          </p:cNvPr>
          <p:cNvSpPr txBox="1"/>
          <p:nvPr/>
        </p:nvSpPr>
        <p:spPr>
          <a:xfrm>
            <a:off x="1220865" y="5739289"/>
            <a:ext cx="6713317"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No risk mitigation strategies for extreme market fluctuations.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Missing regulatory compliance frameworks for AI-based financial systems.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Lacks trust and explainability mechanisms for high-stakes operations.</a:t>
            </a:r>
          </a:p>
        </p:txBody>
      </p:sp>
    </p:spTree>
    <p:extLst>
      <p:ext uri="{BB962C8B-B14F-4D97-AF65-F5344CB8AC3E}">
        <p14:creationId xmlns:p14="http://schemas.microsoft.com/office/powerpoint/2010/main" val="259237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D847D4-F327-9664-B75E-5F2A6EB46061}"/>
              </a:ext>
            </a:extLst>
          </p:cNvPr>
          <p:cNvSpPr>
            <a:spLocks noGrp="1"/>
          </p:cNvSpPr>
          <p:nvPr>
            <p:ph type="title"/>
          </p:nvPr>
        </p:nvSpPr>
        <p:spPr/>
        <p:txBody>
          <a:bodyPr/>
          <a:lstStyle/>
          <a:p>
            <a:pPr algn="ctr"/>
            <a:r>
              <a:rPr lang="en-IN" b="1" dirty="0">
                <a:solidFill>
                  <a:srgbClr val="002060"/>
                </a:solidFill>
                <a:latin typeface="Outfit Extra Bold" panose="020B0604020202020204" charset="0"/>
              </a:rPr>
              <a:t>Agentic AI in Smart Cities /</a:t>
            </a:r>
            <a:br>
              <a:rPr lang="en-IN" b="1" dirty="0">
                <a:solidFill>
                  <a:srgbClr val="002060"/>
                </a:solidFill>
                <a:latin typeface="Outfit Extra Bold" panose="020B0604020202020204" charset="0"/>
              </a:rPr>
            </a:br>
            <a:r>
              <a:rPr lang="en-IN" b="1" dirty="0">
                <a:solidFill>
                  <a:srgbClr val="002060"/>
                </a:solidFill>
                <a:latin typeface="Outfit Extra Bold" panose="020B0604020202020204" charset="0"/>
              </a:rPr>
              <a:t>Infrastructure </a:t>
            </a:r>
          </a:p>
        </p:txBody>
      </p:sp>
      <p:sp>
        <p:nvSpPr>
          <p:cNvPr id="3" name="Content Placeholder 2">
            <a:extLst>
              <a:ext uri="{FF2B5EF4-FFF2-40B4-BE49-F238E27FC236}">
                <a16:creationId xmlns:a16="http://schemas.microsoft.com/office/drawing/2014/main" xmlns="" id="{47BDFC6C-07DD-F3AC-72ED-3D0374246FA1}"/>
              </a:ext>
            </a:extLst>
          </p:cNvPr>
          <p:cNvSpPr>
            <a:spLocks noGrp="1"/>
          </p:cNvSpPr>
          <p:nvPr>
            <p:ph sz="half" idx="1"/>
          </p:nvPr>
        </p:nvSpPr>
        <p:spPr>
          <a:xfrm>
            <a:off x="775242" y="1933909"/>
            <a:ext cx="9653809" cy="5221288"/>
          </a:xfrm>
        </p:spPr>
        <p:txBody>
          <a:bodyPr/>
          <a:lstStyle/>
          <a:p>
            <a:r>
              <a:rPr lang="en-IN" b="1" dirty="0"/>
              <a:t>Related Work (</a:t>
            </a:r>
            <a:r>
              <a:rPr lang="en-US" b="1" dirty="0" err="1"/>
              <a:t>Seilani</a:t>
            </a:r>
            <a:r>
              <a:rPr lang="en-US" b="1" dirty="0"/>
              <a:t> et al.[6] ) </a:t>
            </a:r>
            <a:r>
              <a:rPr lang="en-IN" b="1" dirty="0"/>
              <a:t>:</a:t>
            </a:r>
          </a:p>
          <a:p>
            <a:pPr marL="0" indent="0">
              <a:buNone/>
            </a:pPr>
            <a:endParaRPr lang="en-IN" b="1" dirty="0"/>
          </a:p>
          <a:p>
            <a:endParaRPr lang="en-IN" b="1" dirty="0"/>
          </a:p>
          <a:p>
            <a:endParaRPr lang="en-IN" b="1" dirty="0"/>
          </a:p>
          <a:p>
            <a:endParaRPr lang="en-IN" b="1" dirty="0"/>
          </a:p>
          <a:p>
            <a:r>
              <a:rPr lang="en-IN" b="1" dirty="0"/>
              <a:t>Research gap:</a:t>
            </a:r>
          </a:p>
          <a:p>
            <a:endParaRPr lang="en-IN" dirty="0"/>
          </a:p>
          <a:p>
            <a:endParaRPr lang="en-IN" dirty="0"/>
          </a:p>
        </p:txBody>
      </p:sp>
      <p:sp>
        <p:nvSpPr>
          <p:cNvPr id="6" name="TextBox 5">
            <a:extLst>
              <a:ext uri="{FF2B5EF4-FFF2-40B4-BE49-F238E27FC236}">
                <a16:creationId xmlns:a16="http://schemas.microsoft.com/office/drawing/2014/main" xmlns="" id="{E500E85E-6DF0-6E45-1B2A-E4D6DA118FB3}"/>
              </a:ext>
            </a:extLst>
          </p:cNvPr>
          <p:cNvSpPr txBox="1"/>
          <p:nvPr/>
        </p:nvSpPr>
        <p:spPr>
          <a:xfrm>
            <a:off x="1365813" y="5370653"/>
            <a:ext cx="4236334" cy="369332"/>
          </a:xfrm>
          <a:prstGeom prst="rect">
            <a:avLst/>
          </a:prstGeom>
          <a:noFill/>
        </p:spPr>
        <p:txBody>
          <a:bodyPr wrap="square" rtlCol="0">
            <a:spAutoFit/>
          </a:bodyPr>
          <a:lstStyle/>
          <a:p>
            <a:pPr algn="just"/>
            <a:r>
              <a:rPr lang="en-IN" dirty="0"/>
              <a:t>.</a:t>
            </a:r>
          </a:p>
        </p:txBody>
      </p:sp>
      <p:sp>
        <p:nvSpPr>
          <p:cNvPr id="9" name="Rectangle 3">
            <a:extLst>
              <a:ext uri="{FF2B5EF4-FFF2-40B4-BE49-F238E27FC236}">
                <a16:creationId xmlns:a16="http://schemas.microsoft.com/office/drawing/2014/main" xmlns="" id="{5A10C14B-FE36-96E1-9EDD-63EEE199E9DA}"/>
              </a:ext>
            </a:extLst>
          </p:cNvPr>
          <p:cNvSpPr>
            <a:spLocks noChangeArrowheads="1"/>
          </p:cNvSpPr>
          <p:nvPr/>
        </p:nvSpPr>
        <p:spPr bwMode="auto">
          <a:xfrm>
            <a:off x="1214711" y="2365831"/>
            <a:ext cx="968864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Covered </a:t>
            </a:r>
            <a:r>
              <a:rPr kumimoji="0" lang="en-US" altLang="en-US" sz="1800" b="1" i="0" u="none" strike="noStrike" cap="none" normalizeH="0" baseline="0" dirty="0">
                <a:ln>
                  <a:noFill/>
                </a:ln>
                <a:solidFill>
                  <a:schemeClr val="tx1"/>
                </a:solidFill>
                <a:effectLst/>
                <a:latin typeface="Arial" panose="020B0604020202020204" pitchFamily="34" charset="0"/>
              </a:rPr>
              <a:t>applications in energy optimization, traffic control, and waste management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Discussed </a:t>
            </a:r>
            <a:r>
              <a:rPr kumimoji="0" lang="en-US" altLang="en-US" sz="1800" b="1" i="0" u="none" strike="noStrike" cap="none" normalizeH="0" baseline="0" dirty="0">
                <a:ln>
                  <a:noFill/>
                </a:ln>
                <a:solidFill>
                  <a:schemeClr val="tx1"/>
                </a:solidFill>
                <a:effectLst/>
                <a:latin typeface="Arial" panose="020B0604020202020204" pitchFamily="34" charset="0"/>
              </a:rPr>
              <a:t>AI interoperability</a:t>
            </a:r>
            <a:r>
              <a:rPr kumimoji="0" lang="en-US" altLang="en-US" sz="1800" b="0" i="0" u="none" strike="noStrike" cap="none" normalizeH="0" baseline="0" dirty="0">
                <a:ln>
                  <a:noFill/>
                </a:ln>
                <a:solidFill>
                  <a:schemeClr val="tx1"/>
                </a:solidFill>
                <a:effectLst/>
                <a:latin typeface="Arial" panose="020B0604020202020204" pitchFamily="34" charset="0"/>
              </a:rPr>
              <a:t> across urban infrastructure components.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Conducted a </a:t>
            </a:r>
            <a:r>
              <a:rPr kumimoji="0" lang="en-US" altLang="en-US" sz="1800" b="1" i="0" u="none" strike="noStrike" cap="none" normalizeH="0" baseline="0" dirty="0">
                <a:ln>
                  <a:noFill/>
                </a:ln>
                <a:solidFill>
                  <a:schemeClr val="tx1"/>
                </a:solidFill>
                <a:effectLst/>
                <a:latin typeface="Arial" panose="020B0604020202020204" pitchFamily="34" charset="0"/>
              </a:rPr>
              <a:t>systematic review</a:t>
            </a:r>
            <a:r>
              <a:rPr kumimoji="0" lang="en-US" altLang="en-US" sz="1800" b="0" i="0" u="none" strike="noStrike" cap="none" normalizeH="0" baseline="0" dirty="0">
                <a:ln>
                  <a:noFill/>
                </a:ln>
                <a:solidFill>
                  <a:schemeClr val="tx1"/>
                </a:solidFill>
                <a:effectLst/>
                <a:latin typeface="Arial" panose="020B0604020202020204" pitchFamily="34" charset="0"/>
              </a:rPr>
              <a:t> of agent-based systems for urban management.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Showcased potential for </a:t>
            </a:r>
            <a:r>
              <a:rPr kumimoji="0" lang="en-US" altLang="en-US" sz="1800" b="1" i="0" u="none" strike="noStrike" cap="none" normalizeH="0" baseline="0" dirty="0">
                <a:ln>
                  <a:noFill/>
                </a:ln>
                <a:solidFill>
                  <a:schemeClr val="tx1"/>
                </a:solidFill>
                <a:effectLst/>
                <a:latin typeface="Arial" panose="020B0604020202020204" pitchFamily="34" charset="0"/>
              </a:rPr>
              <a:t>autonomous resource allocation</a:t>
            </a:r>
            <a:r>
              <a:rPr kumimoji="0" lang="en-US" altLang="en-US" sz="1800" b="0" i="0" u="none" strike="noStrike" cap="none" normalizeH="0" baseline="0" dirty="0">
                <a:ln>
                  <a:noFill/>
                </a:ln>
                <a:solidFill>
                  <a:schemeClr val="tx1"/>
                </a:solidFill>
                <a:effectLst/>
                <a:latin typeface="Arial" panose="020B0604020202020204" pitchFamily="34" charset="0"/>
              </a:rPr>
              <a:t> for sustainable cities.</a:t>
            </a:r>
          </a:p>
        </p:txBody>
      </p:sp>
      <p:sp>
        <p:nvSpPr>
          <p:cNvPr id="10" name="Rectangle 4">
            <a:extLst>
              <a:ext uri="{FF2B5EF4-FFF2-40B4-BE49-F238E27FC236}">
                <a16:creationId xmlns:a16="http://schemas.microsoft.com/office/drawing/2014/main" xmlns="" id="{D9796358-9886-3A59-CBE2-35D7CE23FE7C}"/>
              </a:ext>
            </a:extLst>
          </p:cNvPr>
          <p:cNvSpPr>
            <a:spLocks noChangeArrowheads="1"/>
          </p:cNvSpPr>
          <p:nvPr/>
        </p:nvSpPr>
        <p:spPr bwMode="auto">
          <a:xfrm>
            <a:off x="1204562" y="5001321"/>
            <a:ext cx="64492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Absence of </a:t>
            </a:r>
            <a:r>
              <a:rPr kumimoji="0" lang="en-US" altLang="en-US" sz="1800" b="1" i="0" u="none" strike="noStrike" cap="none" normalizeH="0" baseline="0" dirty="0">
                <a:ln>
                  <a:noFill/>
                </a:ln>
                <a:solidFill>
                  <a:schemeClr val="tx1"/>
                </a:solidFill>
                <a:effectLst/>
                <a:latin typeface="Arial" panose="020B0604020202020204" pitchFamily="34" charset="0"/>
              </a:rPr>
              <a:t>citizen trust-building mechanisms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Lacks evaluation of </a:t>
            </a:r>
            <a:r>
              <a:rPr kumimoji="0" lang="en-US" altLang="en-US" sz="1800" b="1" i="0" u="none" strike="noStrike" cap="none" normalizeH="0" baseline="0" dirty="0">
                <a:ln>
                  <a:noFill/>
                </a:ln>
                <a:solidFill>
                  <a:schemeClr val="tx1"/>
                </a:solidFill>
                <a:effectLst/>
                <a:latin typeface="Arial" panose="020B0604020202020204" pitchFamily="34" charset="0"/>
              </a:rPr>
              <a:t>policy and socio-technical barriers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No </a:t>
            </a:r>
            <a:r>
              <a:rPr kumimoji="0" lang="en-US" altLang="en-US" sz="1800" b="1" i="0" u="none" strike="noStrike" cap="none" normalizeH="0" baseline="0" dirty="0">
                <a:ln>
                  <a:noFill/>
                </a:ln>
                <a:solidFill>
                  <a:schemeClr val="tx1"/>
                </a:solidFill>
                <a:effectLst/>
                <a:latin typeface="Arial" panose="020B0604020202020204" pitchFamily="34" charset="0"/>
              </a:rPr>
              <a:t>real-world case study</a:t>
            </a:r>
            <a:r>
              <a:rPr kumimoji="0" lang="en-US" altLang="en-US" sz="1800" b="0" i="0" u="none" strike="noStrike" cap="none" normalizeH="0" baseline="0" dirty="0">
                <a:ln>
                  <a:noFill/>
                </a:ln>
                <a:solidFill>
                  <a:schemeClr val="tx1"/>
                </a:solidFill>
                <a:effectLst/>
                <a:latin typeface="Arial" panose="020B0604020202020204" pitchFamily="34" charset="0"/>
              </a:rPr>
              <a:t> demonstrations.</a:t>
            </a:r>
          </a:p>
        </p:txBody>
      </p:sp>
    </p:spTree>
    <p:extLst>
      <p:ext uri="{BB962C8B-B14F-4D97-AF65-F5344CB8AC3E}">
        <p14:creationId xmlns:p14="http://schemas.microsoft.com/office/powerpoint/2010/main" val="384700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DFE9D7-CD90-5180-5F03-B5315295C432}"/>
              </a:ext>
            </a:extLst>
          </p:cNvPr>
          <p:cNvSpPr>
            <a:spLocks noGrp="1"/>
          </p:cNvSpPr>
          <p:nvPr>
            <p:ph type="title"/>
          </p:nvPr>
        </p:nvSpPr>
        <p:spPr>
          <a:xfrm>
            <a:off x="1110647" y="57884"/>
            <a:ext cx="12617450" cy="1590675"/>
          </a:xfrm>
        </p:spPr>
        <p:txBody>
          <a:bodyPr/>
          <a:lstStyle/>
          <a:p>
            <a:pPr algn="ctr"/>
            <a:r>
              <a:rPr lang="en-IN" b="1" dirty="0">
                <a:solidFill>
                  <a:srgbClr val="002060"/>
                </a:solidFill>
                <a:latin typeface="Outfit Extra Bold" panose="020B0604020202020204" charset="0"/>
              </a:rPr>
              <a:t>Agentic AI in Cybersecurity</a:t>
            </a:r>
          </a:p>
        </p:txBody>
      </p:sp>
      <p:sp>
        <p:nvSpPr>
          <p:cNvPr id="4" name="Content Placeholder 3">
            <a:extLst>
              <a:ext uri="{FF2B5EF4-FFF2-40B4-BE49-F238E27FC236}">
                <a16:creationId xmlns:a16="http://schemas.microsoft.com/office/drawing/2014/main" xmlns="" id="{0CB5E288-BFD0-8EC0-11FF-DFD15BDE550E}"/>
              </a:ext>
            </a:extLst>
          </p:cNvPr>
          <p:cNvSpPr>
            <a:spLocks noGrp="1"/>
          </p:cNvSpPr>
          <p:nvPr>
            <p:ph sz="half" idx="2"/>
          </p:nvPr>
        </p:nvSpPr>
        <p:spPr>
          <a:xfrm>
            <a:off x="1620458" y="1817225"/>
            <a:ext cx="12489081" cy="5594813"/>
          </a:xfrm>
        </p:spPr>
        <p:txBody>
          <a:bodyPr/>
          <a:lstStyle/>
          <a:p>
            <a:r>
              <a:rPr lang="en-IN" b="1" dirty="0"/>
              <a:t>Related Work (N. </a:t>
            </a:r>
            <a:r>
              <a:rPr lang="en-IN" b="1" dirty="0" err="1"/>
              <a:t>Kshetri</a:t>
            </a:r>
            <a:r>
              <a:rPr lang="en-IN" b="1" dirty="0"/>
              <a:t> [7] ):</a:t>
            </a:r>
          </a:p>
          <a:p>
            <a:pPr marL="0" indent="0">
              <a:buNone/>
            </a:pPr>
            <a:endParaRPr lang="en-IN" b="1" dirty="0"/>
          </a:p>
          <a:p>
            <a:endParaRPr lang="en-IN" b="1" dirty="0"/>
          </a:p>
          <a:p>
            <a:endParaRPr lang="en-IN" b="1" dirty="0"/>
          </a:p>
          <a:p>
            <a:pPr marL="0" indent="0">
              <a:buNone/>
            </a:pPr>
            <a:endParaRPr lang="en-IN" b="1" dirty="0"/>
          </a:p>
          <a:p>
            <a:r>
              <a:rPr lang="en-IN" b="1" dirty="0"/>
              <a:t>Research gap:</a:t>
            </a:r>
          </a:p>
          <a:p>
            <a:endParaRPr lang="en-IN" dirty="0"/>
          </a:p>
        </p:txBody>
      </p:sp>
      <p:sp>
        <p:nvSpPr>
          <p:cNvPr id="7" name="Rectangle 2">
            <a:extLst>
              <a:ext uri="{FF2B5EF4-FFF2-40B4-BE49-F238E27FC236}">
                <a16:creationId xmlns:a16="http://schemas.microsoft.com/office/drawing/2014/main" xmlns="" id="{813F68BE-5BC2-37E4-CF8E-FE153935BCFF}"/>
              </a:ext>
            </a:extLst>
          </p:cNvPr>
          <p:cNvSpPr>
            <a:spLocks noChangeArrowheads="1"/>
          </p:cNvSpPr>
          <p:nvPr/>
        </p:nvSpPr>
        <p:spPr bwMode="auto">
          <a:xfrm>
            <a:off x="1851949" y="2236825"/>
            <a:ext cx="833433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Developed </a:t>
            </a:r>
            <a:r>
              <a:rPr kumimoji="0" lang="en-US" altLang="en-US" sz="1800" b="1" i="0" u="none" strike="noStrike" cap="none" normalizeH="0" baseline="0" dirty="0">
                <a:ln>
                  <a:noFill/>
                </a:ln>
                <a:solidFill>
                  <a:schemeClr val="tx1"/>
                </a:solidFill>
                <a:effectLst/>
                <a:latin typeface="Arial" panose="020B0604020202020204" pitchFamily="34" charset="0"/>
              </a:rPr>
              <a:t>real-time intrusion detection systems</a:t>
            </a:r>
            <a:r>
              <a:rPr kumimoji="0" lang="en-US" altLang="en-US" sz="1800" b="0" i="0" u="none" strike="noStrike" cap="none" normalizeH="0" baseline="0" dirty="0">
                <a:ln>
                  <a:noFill/>
                </a:ln>
                <a:solidFill>
                  <a:schemeClr val="tx1"/>
                </a:solidFill>
                <a:effectLst/>
                <a:latin typeface="Arial" panose="020B0604020202020204" pitchFamily="34" charset="0"/>
              </a:rPr>
              <a:t> with adaptive </a:t>
            </a:r>
            <a:r>
              <a:rPr kumimoji="0" lang="en-US" altLang="en-US" sz="1800" b="0" i="0" u="none" strike="noStrike" cap="none" normalizeH="0" baseline="0" dirty="0" err="1">
                <a:ln>
                  <a:noFill/>
                </a:ln>
                <a:solidFill>
                  <a:schemeClr val="tx1"/>
                </a:solidFill>
                <a:effectLst/>
                <a:latin typeface="Arial" panose="020B0604020202020204" pitchFamily="34" charset="0"/>
              </a:rPr>
              <a:t>defence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Focused on </a:t>
            </a:r>
            <a:r>
              <a:rPr kumimoji="0" lang="en-US" altLang="en-US" sz="1800" b="1" i="0" u="none" strike="noStrike" cap="none" normalizeH="0" baseline="0" dirty="0">
                <a:ln>
                  <a:noFill/>
                </a:ln>
                <a:solidFill>
                  <a:schemeClr val="tx1"/>
                </a:solidFill>
                <a:effectLst/>
                <a:latin typeface="Arial" panose="020B0604020202020204" pitchFamily="34" charset="0"/>
              </a:rPr>
              <a:t>automation in SOCs</a:t>
            </a:r>
            <a:r>
              <a:rPr kumimoji="0" lang="en-US" altLang="en-US" sz="1800" b="0" i="0" u="none" strike="noStrike" cap="none" normalizeH="0" baseline="0" dirty="0">
                <a:ln>
                  <a:noFill/>
                </a:ln>
                <a:solidFill>
                  <a:schemeClr val="tx1"/>
                </a:solidFill>
                <a:effectLst/>
                <a:latin typeface="Arial" panose="020B0604020202020204" pitchFamily="34" charset="0"/>
              </a:rPr>
              <a:t> to reduce incident response time.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Proposed </a:t>
            </a:r>
            <a:r>
              <a:rPr kumimoji="0" lang="en-US" altLang="en-US" b="1" i="0" u="none" strike="noStrike" cap="none" normalizeH="0" baseline="0" dirty="0">
                <a:ln>
                  <a:noFill/>
                </a:ln>
                <a:solidFill>
                  <a:schemeClr val="tx1"/>
                </a:solidFill>
                <a:effectLst/>
                <a:latin typeface="Arial" panose="020B0604020202020204" pitchFamily="34" charset="0"/>
              </a:rPr>
              <a:t>autonomous cybersecurity agents</a:t>
            </a:r>
            <a:r>
              <a:rPr kumimoji="0" lang="en-US" altLang="en-US" b="0" i="0" u="none" strike="noStrike" cap="none" normalizeH="0" baseline="0" dirty="0">
                <a:ln>
                  <a:noFill/>
                </a:ln>
                <a:solidFill>
                  <a:schemeClr val="tx1"/>
                </a:solidFill>
                <a:effectLst/>
                <a:latin typeface="Arial" panose="020B0604020202020204" pitchFamily="34" charset="0"/>
              </a:rPr>
              <a:t> for proactive threat detection.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Addressed </a:t>
            </a:r>
            <a:r>
              <a:rPr kumimoji="0" lang="en-US" altLang="en-US" sz="1800" b="1" i="0" u="none" strike="noStrike" cap="none" normalizeH="0" baseline="0" dirty="0">
                <a:ln>
                  <a:noFill/>
                </a:ln>
                <a:solidFill>
                  <a:schemeClr val="tx1"/>
                </a:solidFill>
                <a:effectLst/>
                <a:latin typeface="Arial" panose="020B0604020202020204" pitchFamily="34" charset="0"/>
              </a:rPr>
              <a:t>evolving cyber threat landscapes</a:t>
            </a:r>
            <a:r>
              <a:rPr kumimoji="0" lang="en-US" altLang="en-US" sz="1800" b="0" i="0" u="none" strike="noStrike" cap="none" normalizeH="0" baseline="0" dirty="0">
                <a:ln>
                  <a:noFill/>
                </a:ln>
                <a:solidFill>
                  <a:schemeClr val="tx1"/>
                </a:solidFill>
                <a:effectLst/>
                <a:latin typeface="Arial" panose="020B0604020202020204" pitchFamily="34" charset="0"/>
              </a:rPr>
              <a:t> through adaptive models.</a:t>
            </a:r>
          </a:p>
        </p:txBody>
      </p:sp>
      <p:sp>
        <p:nvSpPr>
          <p:cNvPr id="9" name="TextBox 8">
            <a:extLst>
              <a:ext uri="{FF2B5EF4-FFF2-40B4-BE49-F238E27FC236}">
                <a16:creationId xmlns:a16="http://schemas.microsoft.com/office/drawing/2014/main" xmlns="" id="{D91F3544-75A8-EFBC-15F3-E2B48783411B}"/>
              </a:ext>
            </a:extLst>
          </p:cNvPr>
          <p:cNvSpPr txBox="1"/>
          <p:nvPr/>
        </p:nvSpPr>
        <p:spPr>
          <a:xfrm>
            <a:off x="1851949" y="4962931"/>
            <a:ext cx="8484243"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Missing explainability and verifiability of AI-driven actions.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No human oversight integration for mission-critical scenarios.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Limited discussion on trust and audit mechanisms.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50829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0E3A11-86F4-CCBD-1CDA-DF50EC2F4719}"/>
              </a:ext>
            </a:extLst>
          </p:cNvPr>
          <p:cNvSpPr>
            <a:spLocks noGrp="1"/>
          </p:cNvSpPr>
          <p:nvPr>
            <p:ph type="title"/>
          </p:nvPr>
        </p:nvSpPr>
        <p:spPr/>
        <p:txBody>
          <a:bodyPr/>
          <a:lstStyle/>
          <a:p>
            <a:pPr algn="ctr"/>
            <a:r>
              <a:rPr lang="en-IN" b="1" dirty="0">
                <a:solidFill>
                  <a:srgbClr val="002060"/>
                </a:solidFill>
                <a:latin typeface="Outfit Extra Bold" panose="020B0604020202020204" charset="0"/>
              </a:rPr>
              <a:t>Agentic AI in Scientific Research</a:t>
            </a:r>
          </a:p>
        </p:txBody>
      </p:sp>
      <p:sp>
        <p:nvSpPr>
          <p:cNvPr id="4" name="Content Placeholder 3">
            <a:extLst>
              <a:ext uri="{FF2B5EF4-FFF2-40B4-BE49-F238E27FC236}">
                <a16:creationId xmlns:a16="http://schemas.microsoft.com/office/drawing/2014/main" xmlns="" id="{CD3A9B94-BEEC-5B2A-C598-0D75AA1302F6}"/>
              </a:ext>
            </a:extLst>
          </p:cNvPr>
          <p:cNvSpPr>
            <a:spLocks noGrp="1"/>
          </p:cNvSpPr>
          <p:nvPr>
            <p:ph sz="half" idx="2"/>
          </p:nvPr>
        </p:nvSpPr>
        <p:spPr>
          <a:xfrm>
            <a:off x="2627454" y="2190750"/>
            <a:ext cx="10996472" cy="5221288"/>
          </a:xfrm>
        </p:spPr>
        <p:txBody>
          <a:bodyPr>
            <a:normAutofit/>
          </a:bodyPr>
          <a:lstStyle/>
          <a:p>
            <a:r>
              <a:rPr lang="en-IN" b="1" dirty="0"/>
              <a:t>Related Work(</a:t>
            </a:r>
            <a:r>
              <a:rPr lang="en-IN" b="1" dirty="0" err="1"/>
              <a:t>Gridach</a:t>
            </a:r>
            <a:r>
              <a:rPr lang="en-IN" b="1" dirty="0"/>
              <a:t> et al. [8] ) :</a:t>
            </a:r>
          </a:p>
          <a:p>
            <a:pPr marL="0" indent="0">
              <a:buNone/>
            </a:pPr>
            <a:endParaRPr lang="en-IN" b="1" dirty="0"/>
          </a:p>
          <a:p>
            <a:pPr marL="0" indent="0">
              <a:buNone/>
            </a:pPr>
            <a:endParaRPr lang="en-IN" b="1" dirty="0"/>
          </a:p>
          <a:p>
            <a:pPr marL="0" indent="0">
              <a:buNone/>
            </a:pPr>
            <a:endParaRPr lang="en-IN" b="1" dirty="0"/>
          </a:p>
          <a:p>
            <a:endParaRPr lang="en-IN" b="1" dirty="0"/>
          </a:p>
          <a:p>
            <a:pPr marL="0" indent="0">
              <a:buNone/>
            </a:pPr>
            <a:endParaRPr lang="en-IN" b="1" dirty="0"/>
          </a:p>
          <a:p>
            <a:r>
              <a:rPr lang="en-IN" b="1" dirty="0"/>
              <a:t>Research gap:</a:t>
            </a:r>
          </a:p>
          <a:p>
            <a:endParaRPr lang="en-IN" dirty="0"/>
          </a:p>
        </p:txBody>
      </p:sp>
      <p:sp>
        <p:nvSpPr>
          <p:cNvPr id="5" name="TextBox 4">
            <a:extLst>
              <a:ext uri="{FF2B5EF4-FFF2-40B4-BE49-F238E27FC236}">
                <a16:creationId xmlns:a16="http://schemas.microsoft.com/office/drawing/2014/main" xmlns="" id="{DE6C45E1-E00C-2F32-1EF9-EC4AC328B6C8}"/>
              </a:ext>
            </a:extLst>
          </p:cNvPr>
          <p:cNvSpPr txBox="1"/>
          <p:nvPr/>
        </p:nvSpPr>
        <p:spPr>
          <a:xfrm>
            <a:off x="2858946" y="5902828"/>
            <a:ext cx="9051403"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No reproducibility frameworks for AI-driven science.</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Lacks ethical reasoning and governance guidelines.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Missing human–agent collaboration standards.</a:t>
            </a:r>
            <a:endParaRPr lang="en-IN" dirty="0"/>
          </a:p>
        </p:txBody>
      </p:sp>
      <p:sp>
        <p:nvSpPr>
          <p:cNvPr id="6" name="TextBox 5">
            <a:extLst>
              <a:ext uri="{FF2B5EF4-FFF2-40B4-BE49-F238E27FC236}">
                <a16:creationId xmlns:a16="http://schemas.microsoft.com/office/drawing/2014/main" xmlns="" id="{FB76CB0A-5223-23BB-55BE-D53511CBC699}"/>
              </a:ext>
            </a:extLst>
          </p:cNvPr>
          <p:cNvSpPr txBox="1"/>
          <p:nvPr/>
        </p:nvSpPr>
        <p:spPr>
          <a:xfrm>
            <a:off x="2858946" y="2731625"/>
            <a:ext cx="9144000"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Surveyed agentic AI systems for hypothesis generation and experiment execution.</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Integrated literature review automation and data analysis agents.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Proposed multi-agent collaboration for complex scientific workflows.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Linked AI research assistants with scientific databases and knowledge graphs.</a:t>
            </a:r>
            <a:endParaRPr lang="en-IN" dirty="0"/>
          </a:p>
        </p:txBody>
      </p:sp>
    </p:spTree>
    <p:extLst>
      <p:ext uri="{BB962C8B-B14F-4D97-AF65-F5344CB8AC3E}">
        <p14:creationId xmlns:p14="http://schemas.microsoft.com/office/powerpoint/2010/main" val="430062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EBE9D8-7B57-BEF2-A7CC-56E100469739}"/>
              </a:ext>
            </a:extLst>
          </p:cNvPr>
          <p:cNvSpPr>
            <a:spLocks noGrp="1"/>
          </p:cNvSpPr>
          <p:nvPr>
            <p:ph type="ctrTitle"/>
          </p:nvPr>
        </p:nvSpPr>
        <p:spPr>
          <a:xfrm>
            <a:off x="1828800" y="578734"/>
            <a:ext cx="10972800" cy="1238491"/>
          </a:xfrm>
        </p:spPr>
        <p:txBody>
          <a:bodyPr>
            <a:normAutofit/>
          </a:bodyPr>
          <a:lstStyle/>
          <a:p>
            <a:r>
              <a:rPr lang="en-IN" b="1" dirty="0">
                <a:solidFill>
                  <a:srgbClr val="002060"/>
                </a:solidFill>
                <a:latin typeface="Outfit Extra Bold" panose="020B0604020202020204" charset="0"/>
              </a:rPr>
              <a:t>Conclusion</a:t>
            </a:r>
            <a:endParaRPr lang="en-IN" dirty="0"/>
          </a:p>
        </p:txBody>
      </p:sp>
      <p:sp>
        <p:nvSpPr>
          <p:cNvPr id="3" name="Subtitle 2">
            <a:extLst>
              <a:ext uri="{FF2B5EF4-FFF2-40B4-BE49-F238E27FC236}">
                <a16:creationId xmlns:a16="http://schemas.microsoft.com/office/drawing/2014/main" xmlns="" id="{39550231-FA70-11E4-76BE-6C13E3B661D9}"/>
              </a:ext>
            </a:extLst>
          </p:cNvPr>
          <p:cNvSpPr>
            <a:spLocks noGrp="1"/>
          </p:cNvSpPr>
          <p:nvPr>
            <p:ph type="subTitle" idx="1"/>
          </p:nvPr>
        </p:nvSpPr>
        <p:spPr>
          <a:xfrm>
            <a:off x="1828800" y="2303362"/>
            <a:ext cx="10972800" cy="4005363"/>
          </a:xfrm>
        </p:spPr>
        <p:txBody>
          <a:bodyPr/>
          <a:lstStyle/>
          <a:p>
            <a:pPr algn="just"/>
            <a:r>
              <a:rPr lang="en-US" dirty="0"/>
              <a:t>Agentic AI marks a significant advancement over conventional AI, integrating autonomy, goal-oriented reasoning, and adaptive learning to tackle complex, dynamic problems. With applications ranging from healthcare and finance to smart infrastructure and cybersecurity, it offers the potential for greater efficiency, innovation, and informed decision-making. Yet, to fully harness its benefits, it is essential to overcome ethical, governance, and trust challenges, ensuring its deployment remains safe, transparent, and socially accountable.</a:t>
            </a:r>
            <a:endParaRPr lang="en-IN" dirty="0"/>
          </a:p>
        </p:txBody>
      </p:sp>
    </p:spTree>
    <p:extLst>
      <p:ext uri="{BB962C8B-B14F-4D97-AF65-F5344CB8AC3E}">
        <p14:creationId xmlns:p14="http://schemas.microsoft.com/office/powerpoint/2010/main" val="1316069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6D65F4-8D42-8775-A894-D46A64F78428}"/>
              </a:ext>
            </a:extLst>
          </p:cNvPr>
          <p:cNvSpPr>
            <a:spLocks noGrp="1"/>
          </p:cNvSpPr>
          <p:nvPr>
            <p:ph type="title"/>
          </p:nvPr>
        </p:nvSpPr>
        <p:spPr/>
        <p:txBody>
          <a:bodyPr/>
          <a:lstStyle/>
          <a:p>
            <a:pPr algn="ctr"/>
            <a:r>
              <a:rPr lang="en-IN" b="1" dirty="0">
                <a:solidFill>
                  <a:srgbClr val="002060"/>
                </a:solidFill>
                <a:latin typeface="Outfit Extra Bold" panose="020B0604020202020204" charset="0"/>
              </a:rPr>
              <a:t>Future work</a:t>
            </a:r>
            <a:endParaRPr lang="en-IN" dirty="0"/>
          </a:p>
        </p:txBody>
      </p:sp>
      <p:sp>
        <p:nvSpPr>
          <p:cNvPr id="3" name="Content Placeholder 2">
            <a:extLst>
              <a:ext uri="{FF2B5EF4-FFF2-40B4-BE49-F238E27FC236}">
                <a16:creationId xmlns:a16="http://schemas.microsoft.com/office/drawing/2014/main" xmlns="" id="{61D45F05-1B75-C01C-CA45-BEE0408ED355}"/>
              </a:ext>
            </a:extLst>
          </p:cNvPr>
          <p:cNvSpPr>
            <a:spLocks noGrp="1"/>
          </p:cNvSpPr>
          <p:nvPr>
            <p:ph idx="1"/>
          </p:nvPr>
        </p:nvSpPr>
        <p:spPr/>
        <p:txBody>
          <a:bodyPr/>
          <a:lstStyle/>
          <a:p>
            <a:pPr marL="0" indent="0" algn="just">
              <a:buNone/>
            </a:pPr>
            <a:r>
              <a:rPr lang="en-US" dirty="0"/>
              <a:t>As a future direction, I intend to undertake novel research on integrating Agentic AI into autonomous driving systems, with emphasis on real-time adaptive learning, cooperative multi-agent traffic optimization, ethical and context-aware decision-making, and proactive perception–planning integration to advance safety, efficiency, and resilience in intelligent transportation e</a:t>
            </a:r>
            <a:r>
              <a:rPr lang="en-IN" dirty="0" err="1"/>
              <a:t>cosystems</a:t>
            </a:r>
            <a:r>
              <a:rPr lang="en-IN" dirty="0"/>
              <a:t>.</a:t>
            </a:r>
          </a:p>
        </p:txBody>
      </p:sp>
    </p:spTree>
    <p:extLst>
      <p:ext uri="{BB962C8B-B14F-4D97-AF65-F5344CB8AC3E}">
        <p14:creationId xmlns:p14="http://schemas.microsoft.com/office/powerpoint/2010/main" val="1409384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19FF2-F98C-DC4C-2C91-8DDBE4313DAC}"/>
              </a:ext>
            </a:extLst>
          </p:cNvPr>
          <p:cNvSpPr>
            <a:spLocks noGrp="1"/>
          </p:cNvSpPr>
          <p:nvPr>
            <p:ph type="title"/>
          </p:nvPr>
        </p:nvSpPr>
        <p:spPr/>
        <p:txBody>
          <a:bodyPr/>
          <a:lstStyle/>
          <a:p>
            <a:pPr algn="ctr"/>
            <a:r>
              <a:rPr lang="en-IN" b="1" dirty="0" err="1">
                <a:solidFill>
                  <a:srgbClr val="002060"/>
                </a:solidFill>
                <a:latin typeface="Outfit Extra Bold" panose="020B0604020202020204" charset="0"/>
              </a:rPr>
              <a:t>Refrences</a:t>
            </a:r>
            <a:endParaRPr lang="en-IN" dirty="0"/>
          </a:p>
        </p:txBody>
      </p:sp>
      <p:sp>
        <p:nvSpPr>
          <p:cNvPr id="3" name="Content Placeholder 2">
            <a:extLst>
              <a:ext uri="{FF2B5EF4-FFF2-40B4-BE49-F238E27FC236}">
                <a16:creationId xmlns:a16="http://schemas.microsoft.com/office/drawing/2014/main" xmlns="" id="{D41D5C25-DEEA-87FF-CFA2-1E2B8D5ECFD0}"/>
              </a:ext>
            </a:extLst>
          </p:cNvPr>
          <p:cNvSpPr>
            <a:spLocks noGrp="1"/>
          </p:cNvSpPr>
          <p:nvPr>
            <p:ph idx="1"/>
          </p:nvPr>
        </p:nvSpPr>
        <p:spPr>
          <a:xfrm>
            <a:off x="1006475" y="2028825"/>
            <a:ext cx="12617450" cy="5383213"/>
          </a:xfrm>
        </p:spPr>
        <p:txBody>
          <a:bodyPr>
            <a:normAutofit/>
          </a:bodyPr>
          <a:lstStyle/>
          <a:p>
            <a:pPr algn="just"/>
            <a:r>
              <a:rPr lang="en-IN" sz="1800" dirty="0"/>
              <a:t>[1] D. B. Acharya, K. </a:t>
            </a:r>
            <a:r>
              <a:rPr lang="en-IN" sz="1800" dirty="0" err="1"/>
              <a:t>Kuppan</a:t>
            </a:r>
            <a:r>
              <a:rPr lang="en-IN" sz="1800" dirty="0"/>
              <a:t>, and B. Divya, “Agentic AI: Autonomous Intelligence </a:t>
            </a:r>
            <a:r>
              <a:rPr lang="en-US" sz="1800" dirty="0"/>
              <a:t>for Complex Goals—A Comprehensive Survey,” IEEE Access, vol. 13, pp.18912–18937, Jan. 2025. Publisher: IEEE.</a:t>
            </a:r>
          </a:p>
          <a:p>
            <a:pPr algn="just"/>
            <a:r>
              <a:rPr lang="en-US" sz="1800" dirty="0"/>
              <a:t>[2] P. D. Sawant, “Agentic AI: A Quantitative Analysis of Performance and Applications,” Journal of Advanced Artificial Intelligence, vol. 3, no. 2,pp. 132-140, May 2025. Publisher: Journal of Advanced AI Publications.</a:t>
            </a:r>
          </a:p>
          <a:p>
            <a:pPr algn="just"/>
            <a:r>
              <a:rPr lang="en-US" sz="1800" dirty="0"/>
              <a:t>[3] N. Karunanayake, “Next-generation Agentic AI for Transforming Healthcare,” Informatics and Health, vol. 2, pp. 73–83, Apr. 2025. Publisher: HealthTech </a:t>
            </a:r>
            <a:r>
              <a:rPr lang="en-IN" sz="1800" dirty="0"/>
              <a:t>Informatics Press.</a:t>
            </a:r>
          </a:p>
          <a:p>
            <a:pPr algn="just"/>
            <a:r>
              <a:rPr lang="en-US" sz="1800" dirty="0"/>
              <a:t>[4] R. A. Khalil, K. Ahmad, and H. Ali, “Redefining Elderly Care with Agentic AI Challenges and Opportunities,” IEEE Transactions on Medical Systems, vol. 38,no. 3, pp. 215–228, Jul. 2025. Publisher: IEEE.</a:t>
            </a:r>
          </a:p>
          <a:p>
            <a:pPr algn="just"/>
            <a:r>
              <a:rPr lang="en-US" sz="1800" dirty="0"/>
              <a:t>[5] S. Chugh and A. V. Deshpande, “Opportunities and Challenges of Agentic AI in Finance,” Journal of Emerging Technologies and Innovative Research, vol. 12, </a:t>
            </a:r>
            <a:r>
              <a:rPr lang="en-IN" sz="1800" dirty="0"/>
              <a:t>no. 3, pp. 254–262, Mar. 2025. Publisher: JETIR.</a:t>
            </a:r>
          </a:p>
          <a:p>
            <a:pPr algn="just"/>
            <a:r>
              <a:rPr lang="en-US" sz="1800" dirty="0"/>
              <a:t>[6] S. Hosseini and H. </a:t>
            </a:r>
            <a:r>
              <a:rPr lang="en-US" sz="1800" dirty="0" err="1"/>
              <a:t>Seilani</a:t>
            </a:r>
            <a:r>
              <a:rPr lang="en-US" sz="1800" dirty="0"/>
              <a:t>, ”The role of agentic AI in shaping a smart future: A systematic review,” Array, vol. 25, p. 100399, 2025, </a:t>
            </a:r>
            <a:r>
              <a:rPr lang="en-US" sz="1800" dirty="0" err="1"/>
              <a:t>doi</a:t>
            </a:r>
            <a:r>
              <a:rPr lang="en-US" sz="1800" dirty="0"/>
              <a:t>: 10.1016/j.array.2025.100399. Publisher: Elsevier.</a:t>
            </a:r>
          </a:p>
          <a:p>
            <a:r>
              <a:rPr lang="en-US" sz="1800" dirty="0"/>
              <a:t>[7] N. </a:t>
            </a:r>
            <a:r>
              <a:rPr lang="en-US" sz="1800" dirty="0" err="1"/>
              <a:t>Kshetri</a:t>
            </a:r>
            <a:r>
              <a:rPr lang="en-US" sz="1800" dirty="0"/>
              <a:t>, ”Transforming cybersecurity with agentic AI to combat emerging cyber threats,” Telecommunications Policy, vol. 49, no. 6, p. 102849, 2025, </a:t>
            </a:r>
            <a:r>
              <a:rPr lang="en-US" sz="1800" dirty="0" err="1"/>
              <a:t>doi</a:t>
            </a:r>
            <a:r>
              <a:rPr lang="en-US" sz="1800" dirty="0"/>
              <a:t>: 10.1016/j.telpol.2025.102849. Publisher: Elsevier.</a:t>
            </a:r>
          </a:p>
          <a:p>
            <a:r>
              <a:rPr lang="en-US" sz="1800" dirty="0"/>
              <a:t>[8] M. </a:t>
            </a:r>
            <a:r>
              <a:rPr lang="en-US" sz="1800" dirty="0" err="1"/>
              <a:t>Gridach</a:t>
            </a:r>
            <a:r>
              <a:rPr lang="en-US" sz="1800" dirty="0"/>
              <a:t> et al., “Agentic AI for Scientific Discovery: A Survey of Progress, Challenges, and Future Directions,” Proceedings of ICLR 2025, Mar. 2025. </a:t>
            </a:r>
            <a:r>
              <a:rPr lang="en-IN" sz="1800" dirty="0"/>
              <a:t>Publisher: ICLR.</a:t>
            </a:r>
            <a:endParaRPr lang="en-US" sz="1200" dirty="0"/>
          </a:p>
        </p:txBody>
      </p:sp>
    </p:spTree>
    <p:extLst>
      <p:ext uri="{BB962C8B-B14F-4D97-AF65-F5344CB8AC3E}">
        <p14:creationId xmlns:p14="http://schemas.microsoft.com/office/powerpoint/2010/main" val="258226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0007620-B1BB-2B78-2C64-97443B9A5E00}"/>
              </a:ext>
            </a:extLst>
          </p:cNvPr>
          <p:cNvSpPr txBox="1"/>
          <p:nvPr/>
        </p:nvSpPr>
        <p:spPr>
          <a:xfrm>
            <a:off x="3657600" y="3930134"/>
            <a:ext cx="7315200" cy="369332"/>
          </a:xfrm>
          <a:prstGeom prst="rect">
            <a:avLst/>
          </a:prstGeom>
          <a:noFill/>
        </p:spPr>
        <p:txBody>
          <a:bodyPr wrap="square">
            <a:spAutoFit/>
          </a:bodyPr>
          <a:lstStyle/>
          <a:p>
            <a:pPr algn="ctr" rtl="0">
              <a:buNone/>
            </a:pPr>
            <a:r>
              <a:rPr lang="en-IN" b="1" i="0" dirty="0">
                <a:solidFill>
                  <a:srgbClr val="FFFFFF"/>
                </a:solidFill>
                <a:effectLst/>
              </a:rPr>
              <a:t>Ethical Challenges in AI</a:t>
            </a:r>
            <a:endParaRPr lang="en-IN" dirty="0">
              <a:effectLst/>
            </a:endParaRPr>
          </a:p>
        </p:txBody>
      </p:sp>
      <p:sp>
        <p:nvSpPr>
          <p:cNvPr id="10" name="Title 9">
            <a:extLst>
              <a:ext uri="{FF2B5EF4-FFF2-40B4-BE49-F238E27FC236}">
                <a16:creationId xmlns:a16="http://schemas.microsoft.com/office/drawing/2014/main" xmlns="" id="{20CCF71A-A48B-49A7-58A6-F18F707683FB}"/>
              </a:ext>
            </a:extLst>
          </p:cNvPr>
          <p:cNvSpPr>
            <a:spLocks noGrp="1"/>
          </p:cNvSpPr>
          <p:nvPr>
            <p:ph type="title"/>
          </p:nvPr>
        </p:nvSpPr>
        <p:spPr>
          <a:xfrm>
            <a:off x="139700" y="0"/>
            <a:ext cx="14259206" cy="1273215"/>
          </a:xfrm>
        </p:spPr>
        <p:txBody>
          <a:bodyPr>
            <a:normAutofit/>
          </a:bodyPr>
          <a:lstStyle/>
          <a:p>
            <a:pPr algn="ctr"/>
            <a:r>
              <a:rPr lang="en-IN" sz="4350" b="1" dirty="0">
                <a:solidFill>
                  <a:srgbClr val="002060"/>
                </a:solidFill>
                <a:latin typeface="Outfit Extra Bold" panose="020B0604020202020204" charset="0"/>
              </a:rPr>
              <a:t>Generative AI  Vs  Agentic AI</a:t>
            </a:r>
          </a:p>
        </p:txBody>
      </p:sp>
      <p:pic>
        <p:nvPicPr>
          <p:cNvPr id="3" name="Picture 2">
            <a:extLst>
              <a:ext uri="{FF2B5EF4-FFF2-40B4-BE49-F238E27FC236}">
                <a16:creationId xmlns:a16="http://schemas.microsoft.com/office/drawing/2014/main" xmlns="" id="{2E87CE3D-3374-11B7-577B-05A1A00BA838}"/>
              </a:ext>
            </a:extLst>
          </p:cNvPr>
          <p:cNvPicPr>
            <a:picLocks noChangeAspect="1"/>
          </p:cNvPicPr>
          <p:nvPr/>
        </p:nvPicPr>
        <p:blipFill>
          <a:blip r:embed="rId2"/>
          <a:stretch>
            <a:fillRect/>
          </a:stretch>
        </p:blipFill>
        <p:spPr>
          <a:xfrm>
            <a:off x="0" y="983849"/>
            <a:ext cx="14630400" cy="7511970"/>
          </a:xfrm>
          <a:prstGeom prst="rect">
            <a:avLst/>
          </a:prstGeom>
        </p:spPr>
      </p:pic>
    </p:spTree>
    <p:extLst>
      <p:ext uri="{BB962C8B-B14F-4D97-AF65-F5344CB8AC3E}">
        <p14:creationId xmlns:p14="http://schemas.microsoft.com/office/powerpoint/2010/main" val="3298778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583AE-70AF-1AE9-9AFF-EB1B0FFC4765}"/>
              </a:ext>
            </a:extLst>
          </p:cNvPr>
          <p:cNvSpPr>
            <a:spLocks noGrp="1"/>
          </p:cNvSpPr>
          <p:nvPr>
            <p:ph type="title"/>
          </p:nvPr>
        </p:nvSpPr>
        <p:spPr>
          <a:xfrm>
            <a:off x="867579" y="33036"/>
            <a:ext cx="12617450" cy="1590675"/>
          </a:xfrm>
        </p:spPr>
        <p:txBody>
          <a:bodyPr/>
          <a:lstStyle/>
          <a:p>
            <a:pPr algn="ctr"/>
            <a:r>
              <a:rPr lang="en-IN" b="1" dirty="0">
                <a:solidFill>
                  <a:srgbClr val="002060"/>
                </a:solidFill>
                <a:latin typeface="Outfit Extra Bold" panose="020B0604020202020204" charset="0"/>
              </a:rPr>
              <a:t>How Agentic AI Work</a:t>
            </a:r>
            <a:endParaRPr lang="en-IN" dirty="0"/>
          </a:p>
        </p:txBody>
      </p:sp>
      <p:sp>
        <p:nvSpPr>
          <p:cNvPr id="5" name="TextBox 4">
            <a:extLst>
              <a:ext uri="{FF2B5EF4-FFF2-40B4-BE49-F238E27FC236}">
                <a16:creationId xmlns:a16="http://schemas.microsoft.com/office/drawing/2014/main" xmlns="" id="{AFDF2A8F-A437-09A4-A3E3-9B828A58FD6A}"/>
              </a:ext>
            </a:extLst>
          </p:cNvPr>
          <p:cNvSpPr txBox="1"/>
          <p:nvPr/>
        </p:nvSpPr>
        <p:spPr>
          <a:xfrm>
            <a:off x="428263" y="1710887"/>
            <a:ext cx="7407798" cy="5509200"/>
          </a:xfrm>
          <a:prstGeom prst="rect">
            <a:avLst/>
          </a:prstGeom>
          <a:noFill/>
        </p:spPr>
        <p:txBody>
          <a:bodyPr wrap="square" rtlCol="0">
            <a:spAutoFit/>
          </a:bodyPr>
          <a:lstStyle/>
          <a:p>
            <a:r>
              <a:rPr lang="en-US" sz="2400" b="1" dirty="0"/>
              <a:t>Agentic AI uses a four-step process for problem-solving:</a:t>
            </a:r>
          </a:p>
          <a:p>
            <a:endParaRPr lang="en-US" sz="2000" b="1" dirty="0"/>
          </a:p>
          <a:p>
            <a:pPr marL="285750" indent="-285750">
              <a:buFont typeface="Arial" panose="020B0604020202020204" pitchFamily="34" charset="0"/>
              <a:buChar char="•"/>
            </a:pPr>
            <a:r>
              <a:rPr lang="en-IN" sz="2400" b="1" dirty="0"/>
              <a:t>Perception</a:t>
            </a:r>
            <a:r>
              <a:rPr lang="en-US" sz="2800" b="1" dirty="0"/>
              <a:t>: </a:t>
            </a:r>
          </a:p>
          <a:p>
            <a:pPr marL="285750" indent="-285750">
              <a:buFont typeface="Wingdings" panose="05000000000000000000" pitchFamily="2" charset="2"/>
              <a:buChar char="Ø"/>
            </a:pPr>
            <a:r>
              <a:rPr lang="en-US" dirty="0"/>
              <a:t>gather and process data</a:t>
            </a:r>
          </a:p>
          <a:p>
            <a:pPr marL="285750" indent="-285750">
              <a:buFont typeface="Wingdings" panose="05000000000000000000" pitchFamily="2" charset="2"/>
              <a:buChar char="Ø"/>
            </a:pPr>
            <a:r>
              <a:rPr lang="en-US" dirty="0"/>
              <a:t>extracting meaningful features, recognizing objects.</a:t>
            </a:r>
            <a:endParaRPr lang="en-US" sz="2000" b="1" dirty="0"/>
          </a:p>
          <a:p>
            <a:pPr marL="285750" indent="-285750">
              <a:buFont typeface="Arial" panose="020B0604020202020204" pitchFamily="34" charset="0"/>
              <a:buChar char="•"/>
            </a:pPr>
            <a:r>
              <a:rPr lang="en-IN" sz="2400" b="1" dirty="0"/>
              <a:t>Reasoning:</a:t>
            </a:r>
          </a:p>
          <a:p>
            <a:pPr marL="342900" indent="-342900">
              <a:buFont typeface="Wingdings" panose="05000000000000000000" pitchFamily="2" charset="2"/>
              <a:buChar char="Ø"/>
            </a:pPr>
            <a:r>
              <a:rPr lang="en-US" dirty="0"/>
              <a:t>understands tasks, generates solutions and coordinates specialized models through </a:t>
            </a:r>
            <a:r>
              <a:rPr lang="en-US" b="1" dirty="0"/>
              <a:t>LLM</a:t>
            </a:r>
            <a:r>
              <a:rPr lang="en-US" dirty="0"/>
              <a:t>.</a:t>
            </a:r>
          </a:p>
          <a:p>
            <a:pPr marL="342900" indent="-342900">
              <a:buFont typeface="Wingdings" panose="05000000000000000000" pitchFamily="2" charset="2"/>
              <a:buChar char="Ø"/>
            </a:pPr>
            <a:r>
              <a:rPr lang="en-US" dirty="0"/>
              <a:t> </a:t>
            </a:r>
            <a:r>
              <a:rPr lang="en-US" dirty="0">
                <a:solidFill>
                  <a:schemeClr val="tx1">
                    <a:lumMod val="95000"/>
                    <a:lumOff val="5000"/>
                  </a:schemeClr>
                </a:solidFill>
              </a:rPr>
              <a:t>R</a:t>
            </a:r>
            <a:r>
              <a:rPr lang="en-US" dirty="0">
                <a:solidFill>
                  <a:schemeClr val="tx1">
                    <a:lumMod val="95000"/>
                    <a:lumOff val="5000"/>
                  </a:schemeClr>
                </a:solidFill>
                <a:hlinkClick r:id="rId2">
                  <a:extLst>
                    <a:ext uri="{A12FA001-AC4F-418D-AE19-62706E023703}">
                      <ahyp:hlinkClr xmlns:ahyp="http://schemas.microsoft.com/office/drawing/2018/hyperlinkcolor" xmlns="" val="tx"/>
                    </a:ext>
                  </a:extLst>
                </a:hlinkClick>
              </a:rPr>
              <a:t>etrieval-Augmented Generation</a:t>
            </a:r>
            <a:r>
              <a:rPr lang="en-US" dirty="0">
                <a:solidFill>
                  <a:schemeClr val="tx1">
                    <a:lumMod val="95000"/>
                    <a:lumOff val="5000"/>
                  </a:schemeClr>
                </a:solidFill>
              </a:rPr>
              <a:t> </a:t>
            </a:r>
            <a:r>
              <a:rPr lang="en-US" dirty="0"/>
              <a:t>(RAG) to access proprietary data sources and deliver accurate, relevant outputs.</a:t>
            </a:r>
            <a:endParaRPr lang="en-IN" sz="2000" b="1" dirty="0"/>
          </a:p>
          <a:p>
            <a:pPr marL="285750" indent="-285750">
              <a:buFont typeface="Arial" panose="020B0604020202020204" pitchFamily="34" charset="0"/>
              <a:buChar char="•"/>
            </a:pPr>
            <a:r>
              <a:rPr lang="en-IN" sz="2400" b="1" dirty="0"/>
              <a:t>Act</a:t>
            </a:r>
            <a:r>
              <a:rPr lang="en-IN" sz="2400" dirty="0"/>
              <a:t>:</a:t>
            </a:r>
          </a:p>
          <a:p>
            <a:pPr marL="342900" indent="-342900">
              <a:buFont typeface="Wingdings" panose="05000000000000000000" pitchFamily="2" charset="2"/>
              <a:buChar char="Ø"/>
            </a:pPr>
            <a:r>
              <a:rPr lang="en-US" sz="2000" dirty="0"/>
              <a:t>integrating with external tools and software via application programming interfaces.</a:t>
            </a:r>
          </a:p>
          <a:p>
            <a:pPr marL="342900" indent="-342900">
              <a:buFont typeface="Wingdings" panose="05000000000000000000" pitchFamily="2" charset="2"/>
              <a:buChar char="Ø"/>
            </a:pPr>
            <a:r>
              <a:rPr lang="en-US" sz="2000" dirty="0"/>
              <a:t>execute tasks based on the plans.</a:t>
            </a:r>
            <a:endParaRPr lang="en-IN" sz="2000" dirty="0"/>
          </a:p>
          <a:p>
            <a:pPr marL="285750" indent="-285750">
              <a:buFont typeface="Arial" panose="020B0604020202020204" pitchFamily="34" charset="0"/>
              <a:buChar char="•"/>
            </a:pPr>
            <a:r>
              <a:rPr lang="en-IN" sz="2400" b="1" dirty="0"/>
              <a:t>Learn</a:t>
            </a:r>
            <a:r>
              <a:rPr lang="en-IN" sz="2400" dirty="0"/>
              <a:t>:</a:t>
            </a:r>
          </a:p>
          <a:p>
            <a:pPr marL="457200" indent="-457200">
              <a:buFont typeface="Wingdings" panose="05000000000000000000" pitchFamily="2" charset="2"/>
              <a:buChar char="Ø"/>
            </a:pPr>
            <a:r>
              <a:rPr lang="en-US" sz="2000" dirty="0"/>
              <a:t>continuously improves through a feedback loop, or</a:t>
            </a:r>
            <a:r>
              <a:rPr lang="en-US" sz="3200" dirty="0"/>
              <a:t/>
            </a:r>
            <a:br>
              <a:rPr lang="en-US" sz="3200" dirty="0"/>
            </a:br>
            <a:r>
              <a:rPr lang="en-US" sz="2000" dirty="0"/>
              <a:t>“data flywheel,”</a:t>
            </a:r>
            <a:endParaRPr lang="en-IN" sz="3200" b="1" dirty="0"/>
          </a:p>
        </p:txBody>
      </p:sp>
      <p:pic>
        <p:nvPicPr>
          <p:cNvPr id="6" name="Picture 5">
            <a:extLst>
              <a:ext uri="{FF2B5EF4-FFF2-40B4-BE49-F238E27FC236}">
                <a16:creationId xmlns:a16="http://schemas.microsoft.com/office/drawing/2014/main" xmlns="" id="{AB48EA13-471B-70E2-524D-2587BE3BCADE}"/>
              </a:ext>
            </a:extLst>
          </p:cNvPr>
          <p:cNvPicPr>
            <a:picLocks noChangeAspect="1"/>
          </p:cNvPicPr>
          <p:nvPr/>
        </p:nvPicPr>
        <p:blipFill>
          <a:blip r:embed="rId3"/>
          <a:stretch>
            <a:fillRect/>
          </a:stretch>
        </p:blipFill>
        <p:spPr>
          <a:xfrm>
            <a:off x="7836060" y="1927112"/>
            <a:ext cx="6458673" cy="5677456"/>
          </a:xfrm>
          <a:prstGeom prst="rect">
            <a:avLst/>
          </a:prstGeom>
        </p:spPr>
      </p:pic>
    </p:spTree>
    <p:extLst>
      <p:ext uri="{BB962C8B-B14F-4D97-AF65-F5344CB8AC3E}">
        <p14:creationId xmlns:p14="http://schemas.microsoft.com/office/powerpoint/2010/main" val="1539160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575" y="0"/>
            <a:ext cx="5486400" cy="8229600"/>
          </a:xfrm>
          <a:prstGeom prst="rect">
            <a:avLst/>
          </a:prstGeom>
        </p:spPr>
      </p:pic>
      <p:sp>
        <p:nvSpPr>
          <p:cNvPr id="3" name="Text 0"/>
          <p:cNvSpPr/>
          <p:nvPr/>
        </p:nvSpPr>
        <p:spPr>
          <a:xfrm>
            <a:off x="6269355" y="790099"/>
            <a:ext cx="7578090" cy="1398270"/>
          </a:xfrm>
          <a:prstGeom prst="rect">
            <a:avLst/>
          </a:prstGeom>
          <a:noFill/>
          <a:ln/>
        </p:spPr>
        <p:txBody>
          <a:bodyPr wrap="square" lIns="0" tIns="0" rIns="0" bIns="0" rtlCol="0" anchor="t"/>
          <a:lstStyle/>
          <a:p>
            <a:pPr marL="0" indent="0">
              <a:lnSpc>
                <a:spcPts val="5500"/>
              </a:lnSpc>
              <a:buNone/>
            </a:pPr>
            <a:r>
              <a:rPr lang="en-US" sz="4400" b="1" dirty="0">
                <a:solidFill>
                  <a:srgbClr val="231971"/>
                </a:solidFill>
                <a:latin typeface="Outfit Extra Bold" pitchFamily="34" charset="0"/>
                <a:ea typeface="Outfit Extra Bold" pitchFamily="34" charset="-122"/>
                <a:cs typeface="Outfit Extra Bold" pitchFamily="34" charset="-120"/>
              </a:rPr>
              <a:t>Key Characteristics of Agentic AI</a:t>
            </a:r>
            <a:endParaRPr lang="en-US" sz="4400" dirty="0"/>
          </a:p>
        </p:txBody>
      </p:sp>
      <p:sp>
        <p:nvSpPr>
          <p:cNvPr id="4" name="Shape 1"/>
          <p:cNvSpPr/>
          <p:nvPr/>
        </p:nvSpPr>
        <p:spPr>
          <a:xfrm>
            <a:off x="6269355" y="2775466"/>
            <a:ext cx="503277" cy="503277"/>
          </a:xfrm>
          <a:prstGeom prst="roundRect">
            <a:avLst>
              <a:gd name="adj" fmla="val 18670"/>
            </a:avLst>
          </a:prstGeom>
          <a:solidFill>
            <a:srgbClr val="E9E6FA"/>
          </a:solidFill>
          <a:ln w="7620">
            <a:solidFill>
              <a:srgbClr val="BDB8DF"/>
            </a:solidFill>
            <a:prstDash val="solid"/>
          </a:ln>
        </p:spPr>
      </p:sp>
      <p:sp>
        <p:nvSpPr>
          <p:cNvPr id="5" name="Text 2"/>
          <p:cNvSpPr/>
          <p:nvPr/>
        </p:nvSpPr>
        <p:spPr>
          <a:xfrm>
            <a:off x="6455569" y="2859286"/>
            <a:ext cx="130850" cy="335637"/>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1</a:t>
            </a:r>
            <a:endParaRPr lang="en-US" sz="2600" dirty="0"/>
          </a:p>
        </p:txBody>
      </p:sp>
      <p:sp>
        <p:nvSpPr>
          <p:cNvPr id="6" name="Text 3"/>
          <p:cNvSpPr/>
          <p:nvPr/>
        </p:nvSpPr>
        <p:spPr>
          <a:xfrm>
            <a:off x="6996351" y="2775466"/>
            <a:ext cx="2796421" cy="349568"/>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Goal-Oriented</a:t>
            </a:r>
            <a:endParaRPr lang="en-US" sz="2200" dirty="0"/>
          </a:p>
        </p:txBody>
      </p:sp>
      <p:sp>
        <p:nvSpPr>
          <p:cNvPr id="7" name="Text 4"/>
          <p:cNvSpPr/>
          <p:nvPr/>
        </p:nvSpPr>
        <p:spPr>
          <a:xfrm>
            <a:off x="6996351" y="3259217"/>
            <a:ext cx="2950250" cy="1431608"/>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Agentic AI systems are designed with specific goals in mind, driving their actions and decisions.</a:t>
            </a:r>
            <a:endParaRPr lang="en-US" sz="1750" dirty="0"/>
          </a:p>
        </p:txBody>
      </p:sp>
      <p:sp>
        <p:nvSpPr>
          <p:cNvPr id="8" name="Shape 5"/>
          <p:cNvSpPr/>
          <p:nvPr/>
        </p:nvSpPr>
        <p:spPr>
          <a:xfrm>
            <a:off x="10170319" y="2775466"/>
            <a:ext cx="503277" cy="503277"/>
          </a:xfrm>
          <a:prstGeom prst="roundRect">
            <a:avLst>
              <a:gd name="adj" fmla="val 18670"/>
            </a:avLst>
          </a:prstGeom>
          <a:solidFill>
            <a:srgbClr val="E9E6FA"/>
          </a:solidFill>
          <a:ln w="7620">
            <a:solidFill>
              <a:srgbClr val="BDB8DF"/>
            </a:solidFill>
            <a:prstDash val="solid"/>
          </a:ln>
        </p:spPr>
      </p:sp>
      <p:sp>
        <p:nvSpPr>
          <p:cNvPr id="9" name="Text 6"/>
          <p:cNvSpPr/>
          <p:nvPr/>
        </p:nvSpPr>
        <p:spPr>
          <a:xfrm>
            <a:off x="10325338" y="2859286"/>
            <a:ext cx="193238" cy="335637"/>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2</a:t>
            </a:r>
            <a:endParaRPr lang="en-US" sz="2600" dirty="0"/>
          </a:p>
        </p:txBody>
      </p:sp>
      <p:sp>
        <p:nvSpPr>
          <p:cNvPr id="10" name="Text 7"/>
          <p:cNvSpPr/>
          <p:nvPr/>
        </p:nvSpPr>
        <p:spPr>
          <a:xfrm>
            <a:off x="10897314" y="2775466"/>
            <a:ext cx="2796421" cy="349568"/>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Autonomous</a:t>
            </a:r>
            <a:endParaRPr lang="en-US" sz="2200" dirty="0"/>
          </a:p>
        </p:txBody>
      </p:sp>
      <p:sp>
        <p:nvSpPr>
          <p:cNvPr id="11" name="Text 8"/>
          <p:cNvSpPr/>
          <p:nvPr/>
        </p:nvSpPr>
        <p:spPr>
          <a:xfrm>
            <a:off x="10897314" y="3259217"/>
            <a:ext cx="2950250" cy="1789509"/>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They can operate independently, making decisions and taking actions without constant human intervention.</a:t>
            </a:r>
            <a:endParaRPr lang="en-US" sz="1750" dirty="0"/>
          </a:p>
        </p:txBody>
      </p:sp>
      <p:sp>
        <p:nvSpPr>
          <p:cNvPr id="12" name="Shape 9"/>
          <p:cNvSpPr/>
          <p:nvPr/>
        </p:nvSpPr>
        <p:spPr>
          <a:xfrm>
            <a:off x="6269355" y="5524024"/>
            <a:ext cx="503277" cy="503277"/>
          </a:xfrm>
          <a:prstGeom prst="roundRect">
            <a:avLst>
              <a:gd name="adj" fmla="val 18670"/>
            </a:avLst>
          </a:prstGeom>
          <a:solidFill>
            <a:srgbClr val="E9E6FA"/>
          </a:solidFill>
          <a:ln w="7620">
            <a:solidFill>
              <a:srgbClr val="BDB8DF"/>
            </a:solidFill>
            <a:prstDash val="solid"/>
          </a:ln>
        </p:spPr>
      </p:sp>
      <p:sp>
        <p:nvSpPr>
          <p:cNvPr id="13" name="Text 10"/>
          <p:cNvSpPr/>
          <p:nvPr/>
        </p:nvSpPr>
        <p:spPr>
          <a:xfrm>
            <a:off x="6425565" y="5607844"/>
            <a:ext cx="190857" cy="335637"/>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3</a:t>
            </a:r>
            <a:endParaRPr lang="en-US" sz="2600" dirty="0"/>
          </a:p>
        </p:txBody>
      </p:sp>
      <p:sp>
        <p:nvSpPr>
          <p:cNvPr id="14" name="Text 11"/>
          <p:cNvSpPr/>
          <p:nvPr/>
        </p:nvSpPr>
        <p:spPr>
          <a:xfrm>
            <a:off x="6996351" y="5524024"/>
            <a:ext cx="2796421" cy="349568"/>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Self-Learning</a:t>
            </a:r>
            <a:endParaRPr lang="en-US" sz="2200" dirty="0"/>
          </a:p>
        </p:txBody>
      </p:sp>
      <p:sp>
        <p:nvSpPr>
          <p:cNvPr id="15" name="Text 12"/>
          <p:cNvSpPr/>
          <p:nvPr/>
        </p:nvSpPr>
        <p:spPr>
          <a:xfrm>
            <a:off x="6996351" y="6007775"/>
            <a:ext cx="2950250" cy="1431608"/>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Agentic AI continuously learns and improves its performance based on data and feedback.</a:t>
            </a:r>
            <a:endParaRPr lang="en-US" sz="1750" dirty="0"/>
          </a:p>
        </p:txBody>
      </p:sp>
      <p:sp>
        <p:nvSpPr>
          <p:cNvPr id="16" name="Shape 13"/>
          <p:cNvSpPr/>
          <p:nvPr/>
        </p:nvSpPr>
        <p:spPr>
          <a:xfrm>
            <a:off x="10170319" y="5524024"/>
            <a:ext cx="503277" cy="503277"/>
          </a:xfrm>
          <a:prstGeom prst="roundRect">
            <a:avLst>
              <a:gd name="adj" fmla="val 18670"/>
            </a:avLst>
          </a:prstGeom>
          <a:solidFill>
            <a:srgbClr val="E9E6FA"/>
          </a:solidFill>
          <a:ln w="7620">
            <a:solidFill>
              <a:srgbClr val="BDB8DF"/>
            </a:solidFill>
            <a:prstDash val="solid"/>
          </a:ln>
        </p:spPr>
      </p:sp>
      <p:sp>
        <p:nvSpPr>
          <p:cNvPr id="17" name="Text 14"/>
          <p:cNvSpPr/>
          <p:nvPr/>
        </p:nvSpPr>
        <p:spPr>
          <a:xfrm>
            <a:off x="10319147" y="5607844"/>
            <a:ext cx="205621" cy="335637"/>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4</a:t>
            </a:r>
            <a:endParaRPr lang="en-US" sz="2600" dirty="0"/>
          </a:p>
        </p:txBody>
      </p:sp>
      <p:sp>
        <p:nvSpPr>
          <p:cNvPr id="18" name="Text 15"/>
          <p:cNvSpPr/>
          <p:nvPr/>
        </p:nvSpPr>
        <p:spPr>
          <a:xfrm>
            <a:off x="10897314" y="5524024"/>
            <a:ext cx="2924532" cy="349568"/>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Contextual Awareness</a:t>
            </a:r>
            <a:endParaRPr lang="en-US" sz="2200" dirty="0"/>
          </a:p>
        </p:txBody>
      </p:sp>
      <p:sp>
        <p:nvSpPr>
          <p:cNvPr id="19" name="Text 16"/>
          <p:cNvSpPr/>
          <p:nvPr/>
        </p:nvSpPr>
        <p:spPr>
          <a:xfrm>
            <a:off x="10897314" y="6007775"/>
            <a:ext cx="2950250" cy="1431608"/>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They can understand and adapt to changing contexts, making decisions based on real-time information.</a:t>
            </a:r>
            <a:endParaRPr lang="en-US" sz="1750" dirty="0"/>
          </a:p>
        </p:txBody>
      </p:sp>
      <p:sp>
        <p:nvSpPr>
          <p:cNvPr id="22" name="TextBox 21">
            <a:extLst>
              <a:ext uri="{FF2B5EF4-FFF2-40B4-BE49-F238E27FC236}">
                <a16:creationId xmlns:a16="http://schemas.microsoft.com/office/drawing/2014/main" xmlns="" id="{7E7805EA-6CBF-038F-E0FB-A40515CE70CA}"/>
              </a:ext>
            </a:extLst>
          </p:cNvPr>
          <p:cNvSpPr txBox="1"/>
          <p:nvPr/>
        </p:nvSpPr>
        <p:spPr>
          <a:xfrm>
            <a:off x="12845667" y="7821976"/>
            <a:ext cx="1696598" cy="407624"/>
          </a:xfrm>
          <a:prstGeom prst="rect">
            <a:avLst/>
          </a:prstGeom>
          <a:solidFill>
            <a:schemeClr val="bg1">
              <a:lumMod val="95000"/>
            </a:schemeClr>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DEE32C5-9D55-28E9-1A05-FAE1E17CBB75}"/>
              </a:ext>
            </a:extLst>
          </p:cNvPr>
          <p:cNvSpPr txBox="1"/>
          <p:nvPr/>
        </p:nvSpPr>
        <p:spPr>
          <a:xfrm>
            <a:off x="12823634" y="7722824"/>
            <a:ext cx="1674564" cy="429658"/>
          </a:xfrm>
          <a:prstGeom prst="rect">
            <a:avLst/>
          </a:prstGeom>
          <a:solidFill>
            <a:schemeClr val="bg1">
              <a:lumMod val="95000"/>
            </a:schemeClr>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xmlns="" id="{83445191-A492-4BAA-81FB-7A49CB17D920}"/>
              </a:ext>
            </a:extLst>
          </p:cNvPr>
          <p:cNvSpPr txBox="1"/>
          <p:nvPr/>
        </p:nvSpPr>
        <p:spPr>
          <a:xfrm>
            <a:off x="1474165" y="387392"/>
            <a:ext cx="11239500" cy="776175"/>
          </a:xfrm>
          <a:prstGeom prst="rect">
            <a:avLst/>
          </a:prstGeom>
          <a:noFill/>
        </p:spPr>
        <p:txBody>
          <a:bodyPr wrap="square">
            <a:spAutoFit/>
          </a:bodyPr>
          <a:lstStyle/>
          <a:p>
            <a:pPr marL="0" indent="0" algn="ctr">
              <a:lnSpc>
                <a:spcPts val="5550"/>
              </a:lnSpc>
              <a:buNone/>
            </a:pPr>
            <a:r>
              <a:rPr lang="en-US" sz="4350" b="1" dirty="0">
                <a:solidFill>
                  <a:srgbClr val="231971"/>
                </a:solidFill>
                <a:latin typeface="Outfit Extra Bold" pitchFamily="34" charset="0"/>
                <a:ea typeface="Outfit Extra Bold" pitchFamily="34" charset="-122"/>
                <a:cs typeface="Outfit Extra Bold" pitchFamily="34" charset="-120"/>
              </a:rPr>
              <a:t>Benefits of Agentic AI</a:t>
            </a:r>
            <a:endParaRPr lang="en-US" sz="4350" dirty="0"/>
          </a:p>
        </p:txBody>
      </p:sp>
      <p:pic>
        <p:nvPicPr>
          <p:cNvPr id="8" name="Picture 7">
            <a:extLst>
              <a:ext uri="{FF2B5EF4-FFF2-40B4-BE49-F238E27FC236}">
                <a16:creationId xmlns:a16="http://schemas.microsoft.com/office/drawing/2014/main" xmlns="" id="{A5896DD3-D62F-161B-0488-C448F9F6CCCF}"/>
              </a:ext>
            </a:extLst>
          </p:cNvPr>
          <p:cNvPicPr>
            <a:picLocks noChangeAspect="1"/>
          </p:cNvPicPr>
          <p:nvPr/>
        </p:nvPicPr>
        <p:blipFill>
          <a:blip r:embed="rId2"/>
          <a:stretch>
            <a:fillRect/>
          </a:stretch>
        </p:blipFill>
        <p:spPr>
          <a:xfrm>
            <a:off x="0" y="1163568"/>
            <a:ext cx="14630400" cy="7066032"/>
          </a:xfrm>
          <a:prstGeom prst="rect">
            <a:avLst/>
          </a:prstGeom>
        </p:spPr>
      </p:pic>
    </p:spTree>
    <p:extLst>
      <p:ext uri="{BB962C8B-B14F-4D97-AF65-F5344CB8AC3E}">
        <p14:creationId xmlns:p14="http://schemas.microsoft.com/office/powerpoint/2010/main" val="1374758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152400" y="742951"/>
            <a:ext cx="13703499" cy="1250512"/>
          </a:xfrm>
          <a:prstGeom prst="rect">
            <a:avLst/>
          </a:prstGeom>
          <a:noFill/>
          <a:ln/>
        </p:spPr>
        <p:txBody>
          <a:bodyPr wrap="square" lIns="0" tIns="0" rIns="0" bIns="0" rtlCol="0" anchor="t"/>
          <a:lstStyle/>
          <a:p>
            <a:pPr marL="0" indent="0">
              <a:lnSpc>
                <a:spcPts val="5400"/>
              </a:lnSpc>
              <a:buNone/>
            </a:pPr>
            <a:r>
              <a:rPr lang="en-US" sz="4350" b="1" dirty="0">
                <a:solidFill>
                  <a:srgbClr val="231971"/>
                </a:solidFill>
                <a:latin typeface="Outfit Extra Bold" pitchFamily="34" charset="0"/>
                <a:ea typeface="Outfit Extra Bold" pitchFamily="34" charset="-122"/>
                <a:cs typeface="Outfit Extra Bold" pitchFamily="34" charset="-120"/>
              </a:rPr>
              <a:t>Agentic AI in Application: Use Cases and Examples</a:t>
            </a:r>
            <a:endParaRPr lang="en-US" sz="4350" dirty="0"/>
          </a:p>
        </p:txBody>
      </p:sp>
      <p:pic>
        <p:nvPicPr>
          <p:cNvPr id="4" name="Image 1" descr="preencoded.png"/>
          <p:cNvPicPr>
            <a:picLocks noChangeAspect="1"/>
          </p:cNvPicPr>
          <p:nvPr/>
        </p:nvPicPr>
        <p:blipFill>
          <a:blip r:embed="rId3"/>
          <a:stretch>
            <a:fillRect/>
          </a:stretch>
        </p:blipFill>
        <p:spPr>
          <a:xfrm>
            <a:off x="1648091" y="2470725"/>
            <a:ext cx="553164" cy="553164"/>
          </a:xfrm>
          <a:prstGeom prst="rect">
            <a:avLst/>
          </a:prstGeom>
        </p:spPr>
      </p:pic>
      <p:sp>
        <p:nvSpPr>
          <p:cNvPr id="5" name="Text 1"/>
          <p:cNvSpPr/>
          <p:nvPr/>
        </p:nvSpPr>
        <p:spPr>
          <a:xfrm>
            <a:off x="1648091" y="3155513"/>
            <a:ext cx="2766179"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Manufacturing</a:t>
            </a:r>
            <a:endParaRPr lang="en-US" sz="2150" dirty="0"/>
          </a:p>
        </p:txBody>
      </p:sp>
      <p:sp>
        <p:nvSpPr>
          <p:cNvPr id="6" name="Text 2"/>
          <p:cNvSpPr/>
          <p:nvPr/>
        </p:nvSpPr>
        <p:spPr>
          <a:xfrm>
            <a:off x="1648091" y="3588244"/>
            <a:ext cx="4254998" cy="1062276"/>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Automated production lines, predictive maintenance, and quality control.</a:t>
            </a:r>
            <a:endParaRPr lang="en-US" sz="1700" dirty="0"/>
          </a:p>
        </p:txBody>
      </p:sp>
      <p:pic>
        <p:nvPicPr>
          <p:cNvPr id="7" name="Image 2" descr="preencoded.png"/>
          <p:cNvPicPr>
            <a:picLocks noChangeAspect="1"/>
          </p:cNvPicPr>
          <p:nvPr/>
        </p:nvPicPr>
        <p:blipFill>
          <a:blip r:embed="rId4"/>
          <a:stretch>
            <a:fillRect/>
          </a:stretch>
        </p:blipFill>
        <p:spPr>
          <a:xfrm>
            <a:off x="6762036" y="4786189"/>
            <a:ext cx="553164" cy="553164"/>
          </a:xfrm>
          <a:prstGeom prst="rect">
            <a:avLst/>
          </a:prstGeom>
        </p:spPr>
      </p:pic>
      <p:sp>
        <p:nvSpPr>
          <p:cNvPr id="8" name="Text 3"/>
          <p:cNvSpPr/>
          <p:nvPr/>
        </p:nvSpPr>
        <p:spPr>
          <a:xfrm>
            <a:off x="6762036" y="3137531"/>
            <a:ext cx="2766179"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Healthcare</a:t>
            </a:r>
            <a:endParaRPr lang="en-US" sz="2150" dirty="0"/>
          </a:p>
        </p:txBody>
      </p:sp>
      <p:sp>
        <p:nvSpPr>
          <p:cNvPr id="9" name="Text 4"/>
          <p:cNvSpPr/>
          <p:nvPr/>
        </p:nvSpPr>
        <p:spPr>
          <a:xfrm>
            <a:off x="6739888" y="3514130"/>
            <a:ext cx="5783919" cy="70818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Personalized treatment plans, drug discovery, and patient monitoring.</a:t>
            </a:r>
            <a:endParaRPr lang="en-US" sz="1700" dirty="0"/>
          </a:p>
        </p:txBody>
      </p:sp>
      <p:pic>
        <p:nvPicPr>
          <p:cNvPr id="10" name="Image 3" descr="preencoded.png"/>
          <p:cNvPicPr>
            <a:picLocks noChangeAspect="1"/>
          </p:cNvPicPr>
          <p:nvPr/>
        </p:nvPicPr>
        <p:blipFill>
          <a:blip r:embed="rId5"/>
          <a:stretch>
            <a:fillRect/>
          </a:stretch>
        </p:blipFill>
        <p:spPr>
          <a:xfrm>
            <a:off x="1648091" y="4737613"/>
            <a:ext cx="553164" cy="553164"/>
          </a:xfrm>
          <a:prstGeom prst="rect">
            <a:avLst/>
          </a:prstGeom>
        </p:spPr>
      </p:pic>
      <p:sp>
        <p:nvSpPr>
          <p:cNvPr id="11" name="Text 5"/>
          <p:cNvSpPr/>
          <p:nvPr/>
        </p:nvSpPr>
        <p:spPr>
          <a:xfrm>
            <a:off x="1648090" y="5591950"/>
            <a:ext cx="2766179"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Finance</a:t>
            </a:r>
            <a:endParaRPr lang="en-US" sz="2150" dirty="0"/>
          </a:p>
        </p:txBody>
      </p:sp>
      <p:sp>
        <p:nvSpPr>
          <p:cNvPr id="12" name="Text 6"/>
          <p:cNvSpPr/>
          <p:nvPr/>
        </p:nvSpPr>
        <p:spPr>
          <a:xfrm>
            <a:off x="1648091" y="6078498"/>
            <a:ext cx="4254998" cy="70818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Fraud detection, algorithmic trading, and risk management.</a:t>
            </a:r>
            <a:endParaRPr lang="en-US" sz="1700" dirty="0"/>
          </a:p>
        </p:txBody>
      </p:sp>
      <p:pic>
        <p:nvPicPr>
          <p:cNvPr id="13" name="Image 4" descr="preencoded.png"/>
          <p:cNvPicPr>
            <a:picLocks noChangeAspect="1"/>
          </p:cNvPicPr>
          <p:nvPr/>
        </p:nvPicPr>
        <p:blipFill>
          <a:blip r:embed="rId6"/>
          <a:stretch>
            <a:fillRect/>
          </a:stretch>
        </p:blipFill>
        <p:spPr>
          <a:xfrm>
            <a:off x="6762036" y="2577168"/>
            <a:ext cx="553164" cy="553164"/>
          </a:xfrm>
          <a:prstGeom prst="rect">
            <a:avLst/>
          </a:prstGeom>
        </p:spPr>
      </p:pic>
      <p:sp>
        <p:nvSpPr>
          <p:cNvPr id="14" name="Text 7"/>
          <p:cNvSpPr/>
          <p:nvPr/>
        </p:nvSpPr>
        <p:spPr>
          <a:xfrm>
            <a:off x="6623140" y="5568197"/>
            <a:ext cx="2494597" cy="196572"/>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Education</a:t>
            </a:r>
            <a:endParaRPr lang="en-US" sz="2150" dirty="0"/>
          </a:p>
        </p:txBody>
      </p:sp>
      <p:sp>
        <p:nvSpPr>
          <p:cNvPr id="15" name="Text 8"/>
          <p:cNvSpPr/>
          <p:nvPr/>
        </p:nvSpPr>
        <p:spPr>
          <a:xfrm>
            <a:off x="6623140" y="6048376"/>
            <a:ext cx="5783918" cy="1062276"/>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Personalized learning, adaptive tutoring systems, and automated grading.</a:t>
            </a:r>
            <a:endParaRPr lang="en-US" sz="1700" dirty="0"/>
          </a:p>
        </p:txBody>
      </p:sp>
      <p:sp>
        <p:nvSpPr>
          <p:cNvPr id="21" name="Rectangle 20">
            <a:extLst>
              <a:ext uri="{FF2B5EF4-FFF2-40B4-BE49-F238E27FC236}">
                <a16:creationId xmlns:a16="http://schemas.microsoft.com/office/drawing/2014/main" xmlns="" id="{4B63316B-FF07-517F-6328-D06BEB1FBB2D}"/>
              </a:ext>
            </a:extLst>
          </p:cNvPr>
          <p:cNvSpPr/>
          <p:nvPr/>
        </p:nvSpPr>
        <p:spPr>
          <a:xfrm>
            <a:off x="12823634" y="7619167"/>
            <a:ext cx="1707614" cy="61043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9ACF55-F7DF-6694-5962-0AD7430E6FCE}"/>
              </a:ext>
            </a:extLst>
          </p:cNvPr>
          <p:cNvSpPr>
            <a:spLocks noGrp="1"/>
          </p:cNvSpPr>
          <p:nvPr>
            <p:ph type="ctrTitle"/>
          </p:nvPr>
        </p:nvSpPr>
        <p:spPr/>
        <p:txBody>
          <a:bodyPr/>
          <a:lstStyle/>
          <a:p>
            <a:r>
              <a:rPr lang="en-IN" dirty="0"/>
              <a:t/>
            </a:r>
            <a:br>
              <a:rPr lang="en-IN" dirty="0"/>
            </a:br>
            <a:endParaRPr lang="en-IN" dirty="0"/>
          </a:p>
        </p:txBody>
      </p:sp>
      <p:sp>
        <p:nvSpPr>
          <p:cNvPr id="3" name="Subtitle 2">
            <a:extLst>
              <a:ext uri="{FF2B5EF4-FFF2-40B4-BE49-F238E27FC236}">
                <a16:creationId xmlns:a16="http://schemas.microsoft.com/office/drawing/2014/main" xmlns="" id="{11E161E6-6E0F-4EEC-BD9A-5A2200C1F1AB}"/>
              </a:ext>
            </a:extLst>
          </p:cNvPr>
          <p:cNvSpPr>
            <a:spLocks noGrp="1"/>
          </p:cNvSpPr>
          <p:nvPr>
            <p:ph type="subTitle" idx="1"/>
          </p:nvPr>
        </p:nvSpPr>
        <p:spPr/>
        <p:txBody>
          <a:bodyPr/>
          <a:lstStyle/>
          <a:p>
            <a:endParaRPr lang="en-IN" dirty="0"/>
          </a:p>
        </p:txBody>
      </p:sp>
      <p:sp>
        <p:nvSpPr>
          <p:cNvPr id="5" name="TextBox 4">
            <a:extLst>
              <a:ext uri="{FF2B5EF4-FFF2-40B4-BE49-F238E27FC236}">
                <a16:creationId xmlns:a16="http://schemas.microsoft.com/office/drawing/2014/main" xmlns="" id="{3FADB26D-76CA-CC5C-1F46-DF7947209382}"/>
              </a:ext>
            </a:extLst>
          </p:cNvPr>
          <p:cNvSpPr txBox="1"/>
          <p:nvPr/>
        </p:nvSpPr>
        <p:spPr>
          <a:xfrm>
            <a:off x="3657600" y="3930134"/>
            <a:ext cx="7315200" cy="369332"/>
          </a:xfrm>
          <a:prstGeom prst="rect">
            <a:avLst/>
          </a:prstGeom>
          <a:noFill/>
        </p:spPr>
        <p:txBody>
          <a:bodyPr wrap="square">
            <a:spAutoFit/>
          </a:bodyPr>
          <a:lstStyle/>
          <a:p>
            <a:pPr>
              <a:buNone/>
            </a:pPr>
            <a:endParaRPr lang="en-IN" dirty="0"/>
          </a:p>
        </p:txBody>
      </p:sp>
      <p:pic>
        <p:nvPicPr>
          <p:cNvPr id="8" name="Content Placeholder 7">
            <a:extLst>
              <a:ext uri="{FF2B5EF4-FFF2-40B4-BE49-F238E27FC236}">
                <a16:creationId xmlns:a16="http://schemas.microsoft.com/office/drawing/2014/main" xmlns="" id="{94F6CFD7-DAA6-7205-6D0A-1CEDC41942ED}"/>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1" y="1041722"/>
            <a:ext cx="14630400" cy="7187878"/>
          </a:xfrm>
          <a:prstGeom prst="rect">
            <a:avLst/>
          </a:prstGeom>
        </p:spPr>
      </p:pic>
    </p:spTree>
    <p:extLst>
      <p:ext uri="{BB962C8B-B14F-4D97-AF65-F5344CB8AC3E}">
        <p14:creationId xmlns:p14="http://schemas.microsoft.com/office/powerpoint/2010/main" val="2054997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A03BEE-744C-B117-6024-3C27F3C08EBF}"/>
              </a:ext>
            </a:extLst>
          </p:cNvPr>
          <p:cNvSpPr>
            <a:spLocks noGrp="1"/>
          </p:cNvSpPr>
          <p:nvPr>
            <p:ph type="title"/>
          </p:nvPr>
        </p:nvSpPr>
        <p:spPr>
          <a:xfrm>
            <a:off x="1006475" y="-393538"/>
            <a:ext cx="12617450" cy="2422364"/>
          </a:xfrm>
        </p:spPr>
        <p:txBody>
          <a:bodyPr>
            <a:normAutofit/>
          </a:bodyPr>
          <a:lstStyle/>
          <a:p>
            <a:pPr algn="ctr"/>
            <a:r>
              <a:rPr lang="en-IN" sz="4350" b="1" dirty="0">
                <a:solidFill>
                  <a:srgbClr val="002060"/>
                </a:solidFill>
                <a:latin typeface="Outfit Extra Bold" panose="020B0604020202020204" charset="0"/>
              </a:rPr>
              <a:t>Agentic AI in Healthcare</a:t>
            </a:r>
          </a:p>
        </p:txBody>
      </p:sp>
      <p:sp>
        <p:nvSpPr>
          <p:cNvPr id="4" name="Content Placeholder 3">
            <a:extLst>
              <a:ext uri="{FF2B5EF4-FFF2-40B4-BE49-F238E27FC236}">
                <a16:creationId xmlns:a16="http://schemas.microsoft.com/office/drawing/2014/main" xmlns="" id="{9122B02D-E194-36B3-B234-148854C45536}"/>
              </a:ext>
            </a:extLst>
          </p:cNvPr>
          <p:cNvSpPr>
            <a:spLocks noGrp="1"/>
          </p:cNvSpPr>
          <p:nvPr>
            <p:ph sz="half" idx="2"/>
          </p:nvPr>
        </p:nvSpPr>
        <p:spPr>
          <a:xfrm>
            <a:off x="7391400" y="1632030"/>
            <a:ext cx="6697659" cy="5972537"/>
          </a:xfrm>
        </p:spPr>
        <p:txBody>
          <a:bodyPr/>
          <a:lstStyle/>
          <a:p>
            <a:r>
              <a:rPr lang="en-IN" b="1" dirty="0"/>
              <a:t>Related Work (N.</a:t>
            </a:r>
            <a:r>
              <a:rPr lang="en-US" b="1" dirty="0"/>
              <a:t>Karunanayake [3] )</a:t>
            </a:r>
            <a:r>
              <a:rPr lang="en-IN" b="1" dirty="0"/>
              <a:t>:</a:t>
            </a:r>
          </a:p>
          <a:p>
            <a:endParaRPr lang="en-IN" b="1" dirty="0"/>
          </a:p>
          <a:p>
            <a:endParaRPr lang="en-IN" b="1" dirty="0"/>
          </a:p>
          <a:p>
            <a:endParaRPr lang="en-IN" b="1" dirty="0"/>
          </a:p>
          <a:p>
            <a:endParaRPr lang="en-IN" b="1" dirty="0"/>
          </a:p>
          <a:p>
            <a:endParaRPr lang="en-IN" b="1" dirty="0"/>
          </a:p>
          <a:p>
            <a:pPr marL="0" indent="0">
              <a:buNone/>
            </a:pPr>
            <a:endParaRPr lang="en-IN" b="1" dirty="0"/>
          </a:p>
          <a:p>
            <a:r>
              <a:rPr lang="en-IN" b="1" dirty="0"/>
              <a:t>Research gap:</a:t>
            </a:r>
          </a:p>
          <a:p>
            <a:endParaRPr lang="en-IN" b="1" dirty="0"/>
          </a:p>
        </p:txBody>
      </p:sp>
      <p:pic>
        <p:nvPicPr>
          <p:cNvPr id="10" name="Content Placeholder 9">
            <a:extLst>
              <a:ext uri="{FF2B5EF4-FFF2-40B4-BE49-F238E27FC236}">
                <a16:creationId xmlns:a16="http://schemas.microsoft.com/office/drawing/2014/main" xmlns="" id="{31815AAE-8E83-722E-D6F5-592AD01D81F9}"/>
              </a:ext>
            </a:extLst>
          </p:cNvPr>
          <p:cNvPicPr>
            <a:picLocks noGrp="1" noChangeAspect="1"/>
          </p:cNvPicPr>
          <p:nvPr>
            <p:ph sz="half" idx="1"/>
          </p:nvPr>
        </p:nvPicPr>
        <p:blipFill>
          <a:blip r:embed="rId2"/>
          <a:stretch>
            <a:fillRect/>
          </a:stretch>
        </p:blipFill>
        <p:spPr>
          <a:xfrm>
            <a:off x="787078" y="1632030"/>
            <a:ext cx="6030411" cy="5780008"/>
          </a:xfrm>
        </p:spPr>
      </p:pic>
      <p:sp>
        <p:nvSpPr>
          <p:cNvPr id="12" name="TextBox 11">
            <a:extLst>
              <a:ext uri="{FF2B5EF4-FFF2-40B4-BE49-F238E27FC236}">
                <a16:creationId xmlns:a16="http://schemas.microsoft.com/office/drawing/2014/main" xmlns="" id="{C7CECC78-43CD-2732-ADA2-7C47F5663C5E}"/>
              </a:ext>
            </a:extLst>
          </p:cNvPr>
          <p:cNvSpPr txBox="1"/>
          <p:nvPr/>
        </p:nvSpPr>
        <p:spPr>
          <a:xfrm>
            <a:off x="7741313" y="2028826"/>
            <a:ext cx="6347746"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Proposed a multi-agent healthcare AI framework integrating diagnostics, robotic surgery, and patient monitoring.</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Utilized context-aware decision-making with patient vitals, medical imaging, and multi-modal data fusion.</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Incorporated reinforcement learning-based adaptive control loops for dynamic treatment optimization.</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Demonstrated improved diagnostic accuracy and reduced surgical errors in simulations.</a:t>
            </a:r>
            <a:endParaRPr lang="en-IN" dirty="0"/>
          </a:p>
        </p:txBody>
      </p:sp>
      <p:sp>
        <p:nvSpPr>
          <p:cNvPr id="3" name="TextBox 2">
            <a:extLst>
              <a:ext uri="{FF2B5EF4-FFF2-40B4-BE49-F238E27FC236}">
                <a16:creationId xmlns:a16="http://schemas.microsoft.com/office/drawing/2014/main" xmlns="" id="{DD529367-5E0A-E8F9-CB99-A89EBC06B258}"/>
              </a:ext>
            </a:extLst>
          </p:cNvPr>
          <p:cNvSpPr txBox="1"/>
          <p:nvPr/>
        </p:nvSpPr>
        <p:spPr>
          <a:xfrm>
            <a:off x="7859210" y="5657712"/>
            <a:ext cx="6229849"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No ethical explainability or accountability framework.</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Data privacy and secure agent communication not addressed.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Evaluation limited to controlled environments without large-scale deployment.</a:t>
            </a:r>
            <a:endParaRPr lang="en-IN" dirty="0"/>
          </a:p>
        </p:txBody>
      </p:sp>
    </p:spTree>
    <p:extLst>
      <p:ext uri="{BB962C8B-B14F-4D97-AF65-F5344CB8AC3E}">
        <p14:creationId xmlns:p14="http://schemas.microsoft.com/office/powerpoint/2010/main" val="1622213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427B2A-37C0-2A8D-E087-6DE2E86B905F}"/>
              </a:ext>
            </a:extLst>
          </p:cNvPr>
          <p:cNvSpPr>
            <a:spLocks noGrp="1"/>
          </p:cNvSpPr>
          <p:nvPr>
            <p:ph type="title"/>
          </p:nvPr>
        </p:nvSpPr>
        <p:spPr>
          <a:xfrm>
            <a:off x="1006475" y="-289366"/>
            <a:ext cx="12617450" cy="1805650"/>
          </a:xfrm>
        </p:spPr>
        <p:txBody>
          <a:bodyPr/>
          <a:lstStyle/>
          <a:p>
            <a:pPr algn="ctr"/>
            <a:r>
              <a:rPr lang="en-IN" b="1" dirty="0">
                <a:solidFill>
                  <a:srgbClr val="002060"/>
                </a:solidFill>
                <a:latin typeface="Outfit Extra Bold" panose="020B0604020202020204" charset="0"/>
              </a:rPr>
              <a:t>Agentic AI in Elderly care</a:t>
            </a:r>
            <a:endParaRPr lang="en-IN" dirty="0"/>
          </a:p>
        </p:txBody>
      </p:sp>
      <p:sp>
        <p:nvSpPr>
          <p:cNvPr id="4" name="Content Placeholder 3">
            <a:extLst>
              <a:ext uri="{FF2B5EF4-FFF2-40B4-BE49-F238E27FC236}">
                <a16:creationId xmlns:a16="http://schemas.microsoft.com/office/drawing/2014/main" xmlns="" id="{543981AA-24D0-E3EC-0494-78F656A16EA9}"/>
              </a:ext>
            </a:extLst>
          </p:cNvPr>
          <p:cNvSpPr>
            <a:spLocks noGrp="1"/>
          </p:cNvSpPr>
          <p:nvPr>
            <p:ph sz="half" idx="2"/>
          </p:nvPr>
        </p:nvSpPr>
        <p:spPr>
          <a:xfrm>
            <a:off x="601885" y="1516285"/>
            <a:ext cx="13114116" cy="5895754"/>
          </a:xfrm>
        </p:spPr>
        <p:txBody>
          <a:bodyPr>
            <a:normAutofit/>
          </a:bodyPr>
          <a:lstStyle/>
          <a:p>
            <a:r>
              <a:rPr lang="en-IN" b="1" dirty="0"/>
              <a:t>Related Work(</a:t>
            </a:r>
            <a:r>
              <a:rPr lang="en-US" b="1" dirty="0"/>
              <a:t>Khalil et al</a:t>
            </a:r>
            <a:r>
              <a:rPr lang="en-US" dirty="0"/>
              <a:t>.</a:t>
            </a:r>
            <a:r>
              <a:rPr lang="en-IN" b="1" dirty="0"/>
              <a:t>[4] ) :</a:t>
            </a:r>
          </a:p>
          <a:p>
            <a:pPr marL="0" indent="0">
              <a:buNone/>
            </a:pPr>
            <a:endParaRPr lang="en-IN" b="1" dirty="0"/>
          </a:p>
          <a:p>
            <a:endParaRPr lang="en-IN" b="1" dirty="0"/>
          </a:p>
          <a:p>
            <a:endParaRPr lang="en-IN" b="1" dirty="0"/>
          </a:p>
          <a:p>
            <a:endParaRPr lang="en-IN" b="1" dirty="0"/>
          </a:p>
          <a:p>
            <a:endParaRPr lang="en-IN" b="1" dirty="0"/>
          </a:p>
          <a:p>
            <a:endParaRPr lang="en-IN" b="1" dirty="0"/>
          </a:p>
          <a:p>
            <a:r>
              <a:rPr lang="en-IN" b="1" dirty="0"/>
              <a:t>Research gap:</a:t>
            </a:r>
          </a:p>
          <a:p>
            <a:endParaRPr lang="en-IN" dirty="0"/>
          </a:p>
        </p:txBody>
      </p:sp>
      <p:sp>
        <p:nvSpPr>
          <p:cNvPr id="9" name="TextBox 8">
            <a:extLst>
              <a:ext uri="{FF2B5EF4-FFF2-40B4-BE49-F238E27FC236}">
                <a16:creationId xmlns:a16="http://schemas.microsoft.com/office/drawing/2014/main" xmlns="" id="{D0A164F5-80A8-684D-C915-68E49CA7218C}"/>
              </a:ext>
            </a:extLst>
          </p:cNvPr>
          <p:cNvSpPr txBox="1"/>
          <p:nvPr/>
        </p:nvSpPr>
        <p:spPr>
          <a:xfrm>
            <a:off x="810750" y="2013995"/>
            <a:ext cx="13114116"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Designed an autonomous multi-agent framework for elderly cognitive, medical, and social support.</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Implemented cognitive support agents for memory recall, reminders, and exercises.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Integrated IoT-enabled health monitoring devices for real-time physiological tracking.</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Applied context-aware scheduling for daily activities and intervention.</a:t>
            </a:r>
            <a:endParaRPr lang="en-IN" dirty="0"/>
          </a:p>
        </p:txBody>
      </p:sp>
      <p:sp>
        <p:nvSpPr>
          <p:cNvPr id="10" name="TextBox 9">
            <a:extLst>
              <a:ext uri="{FF2B5EF4-FFF2-40B4-BE49-F238E27FC236}">
                <a16:creationId xmlns:a16="http://schemas.microsoft.com/office/drawing/2014/main" xmlns="" id="{B756D60D-12AA-CD61-0A34-C6491F7CC17D}"/>
              </a:ext>
            </a:extLst>
          </p:cNvPr>
          <p:cNvSpPr txBox="1"/>
          <p:nvPr/>
        </p:nvSpPr>
        <p:spPr>
          <a:xfrm>
            <a:off x="810751" y="5665850"/>
            <a:ext cx="13114116"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Lacks personalization mechanisms for user-specific needs.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No dynamic adaptation for evolving health conditions.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Limited coverage of ethical and emotional context handling.</a:t>
            </a:r>
          </a:p>
        </p:txBody>
      </p:sp>
    </p:spTree>
    <p:extLst>
      <p:ext uri="{BB962C8B-B14F-4D97-AF65-F5344CB8AC3E}">
        <p14:creationId xmlns:p14="http://schemas.microsoft.com/office/powerpoint/2010/main" val="2573576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1494</TotalTime>
  <Words>1236</Words>
  <Application>Microsoft Office PowerPoint</Application>
  <PresentationFormat>Custom</PresentationFormat>
  <Paragraphs>181</Paragraphs>
  <Slides>16</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Wingdings</vt:lpstr>
      <vt:lpstr>Trebuchet MS</vt:lpstr>
      <vt:lpstr>Outfit Extra Bold</vt:lpstr>
      <vt:lpstr>Arial</vt:lpstr>
      <vt:lpstr>Calibri Light</vt:lpstr>
      <vt:lpstr>Arimo</vt:lpstr>
      <vt:lpstr>Calibri</vt:lpstr>
      <vt:lpstr>Office Theme</vt:lpstr>
      <vt:lpstr>Custom Design</vt:lpstr>
      <vt:lpstr>What is Agentic AI? </vt:lpstr>
      <vt:lpstr>Generative AI  Vs  Agentic AI</vt:lpstr>
      <vt:lpstr>How Agentic AI Work</vt:lpstr>
      <vt:lpstr>PowerPoint Presentation</vt:lpstr>
      <vt:lpstr>PowerPoint Presentation</vt:lpstr>
      <vt:lpstr>PowerPoint Presentation</vt:lpstr>
      <vt:lpstr> </vt:lpstr>
      <vt:lpstr>Agentic AI in Healthcare</vt:lpstr>
      <vt:lpstr>Agentic AI in Elderly care</vt:lpstr>
      <vt:lpstr>Agentic AI in Finance</vt:lpstr>
      <vt:lpstr>Agentic AI in Smart Cities / Infrastructure </vt:lpstr>
      <vt:lpstr>Agentic AI in Cybersecurity</vt:lpstr>
      <vt:lpstr>Agentic AI in Scientific Research</vt:lpstr>
      <vt:lpstr>Conclusion</vt:lpstr>
      <vt:lpstr>Future work</vt:lpstr>
      <vt:lpstr>Refrences</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11</cp:revision>
  <cp:lastPrinted>2025-08-12T02:14:48Z</cp:lastPrinted>
  <dcterms:created xsi:type="dcterms:W3CDTF">2025-01-29T02:05:30Z</dcterms:created>
  <dcterms:modified xsi:type="dcterms:W3CDTF">2025-10-21T20:58:14Z</dcterms:modified>
</cp:coreProperties>
</file>